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0" r:id="rId2"/>
    <p:sldMasterId id="2147483720" r:id="rId3"/>
  </p:sldMasterIdLst>
  <p:sldIdLst>
    <p:sldId id="256" r:id="rId4"/>
    <p:sldId id="257" r:id="rId5"/>
    <p:sldId id="258" r:id="rId6"/>
    <p:sldId id="265" r:id="rId7"/>
    <p:sldId id="260" r:id="rId8"/>
    <p:sldId id="259" r:id="rId9"/>
    <p:sldId id="267" r:id="rId10"/>
    <p:sldId id="261" r:id="rId11"/>
    <p:sldId id="262" r:id="rId12"/>
    <p:sldId id="263" r:id="rId13"/>
    <p:sldId id="264" r:id="rId14"/>
    <p:sldId id="266" r:id="rId15"/>
    <p:sldId id="268" r:id="rId16"/>
    <p:sldId id="269" r:id="rId17"/>
    <p:sldId id="270" r:id="rId1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Λογαριασμός Microsoft" initials="ΛM" lastIdx="0" clrIdx="0">
    <p:extLst>
      <p:ext uri="{19B8F6BF-5375-455C-9EA6-DF929625EA0E}">
        <p15:presenceInfo xmlns:p15="http://schemas.microsoft.com/office/powerpoint/2012/main" userId="f26f87f1ce68cbc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BBFE7"/>
    <a:srgbClr val="B278DE"/>
    <a:srgbClr val="CC99FF"/>
    <a:srgbClr val="821417"/>
    <a:srgbClr val="B436D6"/>
    <a:srgbClr val="A9D78D"/>
    <a:srgbClr val="C4DC90"/>
    <a:srgbClr val="AED993"/>
    <a:srgbClr val="98BB69"/>
    <a:srgbClr val="89C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49" autoAdjust="0"/>
    <p:restoredTop sz="94660"/>
  </p:normalViewPr>
  <p:slideViewPr>
    <p:cSldViewPr snapToGrid="0">
      <p:cViewPr varScale="1">
        <p:scale>
          <a:sx n="75" d="100"/>
          <a:sy n="75" d="100"/>
        </p:scale>
        <p:origin x="58" y="6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smtClean="0"/>
              <a:t>Στυλ κύριου τίτλου</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391835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9FE1DB70-83F8-4496-BA50-F077AD3EB990}" type="datetimeFigureOut">
              <a:rPr lang="el-GR" smtClean="0"/>
              <a:t>4/5/2024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745352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smtClean="0"/>
              <a:t>Στυλ κύριου τίτλου</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880786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smtClean="0"/>
              <a:t>Στυλ κύριου τίτλου</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smtClean="0"/>
              <a:t>Στυλ υποδείγματος κειμένου</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244673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643660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961790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2328882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50196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48637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293554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444103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291443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844793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9FE1DB70-83F8-4496-BA50-F077AD3EB990}" type="datetimeFigureOut">
              <a:rPr lang="el-GR" smtClean="0"/>
              <a:t>4/5/2024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287117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9FE1DB70-83F8-4496-BA50-F077AD3EB990}" type="datetimeFigureOut">
              <a:rPr lang="el-GR" smtClean="0"/>
              <a:t>4/5/2024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663976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9FE1DB70-83F8-4496-BA50-F077AD3EB990}" type="datetimeFigureOut">
              <a:rPr lang="el-GR" smtClean="0"/>
              <a:t>4/5/2024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582395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9FE1DB70-83F8-4496-BA50-F077AD3EB990}" type="datetimeFigureOut">
              <a:rPr lang="el-GR" smtClean="0"/>
              <a:t>4/5/2024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2935117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9FE1DB70-83F8-4496-BA50-F077AD3EB990}" type="datetimeFigureOut">
              <a:rPr lang="el-GR" smtClean="0"/>
              <a:t>4/5/2024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907798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9FE1DB70-83F8-4496-BA50-F077AD3EB990}" type="datetimeFigureOut">
              <a:rPr lang="el-GR" smtClean="0"/>
              <a:t>4/5/2024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542343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2057510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926143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l-GR" smtClean="0"/>
              <a:t>Στυλ κύριου τίτλου</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a:xfrm>
            <a:off x="3962399" y="5870575"/>
            <a:ext cx="4893958" cy="377825"/>
          </a:xfrm>
        </p:spPr>
        <p:txBody>
          <a:bodyPr/>
          <a:lstStyle/>
          <a:p>
            <a:endParaRPr lang="el-GR"/>
          </a:p>
        </p:txBody>
      </p:sp>
      <p:sp>
        <p:nvSpPr>
          <p:cNvPr id="6" name="Slide Number Placeholder 5"/>
          <p:cNvSpPr>
            <a:spLocks noGrp="1"/>
          </p:cNvSpPr>
          <p:nvPr>
            <p:ph type="sldNum" sz="quarter" idx="12"/>
          </p:nvPr>
        </p:nvSpPr>
        <p:spPr>
          <a:xfrm>
            <a:off x="10608958" y="5870575"/>
            <a:ext cx="551167" cy="377825"/>
          </a:xfrm>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46037581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988227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nchor="ct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715794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2975405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9FE1DB70-83F8-4496-BA50-F077AD3EB990}" type="datetimeFigureOut">
              <a:rPr lang="el-GR" smtClean="0"/>
              <a:t>4/5/2024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802175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9FE1DB70-83F8-4496-BA50-F077AD3EB990}" type="datetimeFigureOut">
              <a:rPr lang="el-GR" smtClean="0"/>
              <a:t>4/5/2024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468662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9FE1DB70-83F8-4496-BA50-F077AD3EB990}" type="datetimeFigureOut">
              <a:rPr lang="el-GR" smtClean="0"/>
              <a:t>4/5/2024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4285385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9FE1DB70-83F8-4496-BA50-F077AD3EB990}" type="datetimeFigureOut">
              <a:rPr lang="el-GR" smtClean="0"/>
              <a:t>4/5/2024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627912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9FE1DB70-83F8-4496-BA50-F077AD3EB990}" type="datetimeFigureOut">
              <a:rPr lang="el-GR" smtClean="0"/>
              <a:t>4/5/2024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815070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l-GR" smtClean="0"/>
              <a:t>Στυλ κύριου τίτλου</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9FE1DB70-83F8-4496-BA50-F077AD3EB990}" type="datetimeFigureOut">
              <a:rPr lang="el-GR" smtClean="0"/>
              <a:t>4/5/2024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2431172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9FE1DB70-83F8-4496-BA50-F077AD3EB990}" type="datetimeFigureOut">
              <a:rPr lang="el-GR" smtClean="0"/>
              <a:t>4/5/2024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157187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231568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9FE1DB70-83F8-4496-BA50-F077AD3EB990}" type="datetimeFigureOut">
              <a:rPr lang="el-GR" smtClean="0"/>
              <a:t>4/5/2024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579540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624303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020752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474415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l-GR" smtClean="0"/>
              <a:t>Στυλ κύριου τίτλου</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224999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
        <p:nvSpPr>
          <p:cNvPr id="8" name="Title 1"/>
          <p:cNvSpPr>
            <a:spLocks noGrp="1"/>
          </p:cNvSpPr>
          <p:nvPr>
            <p:ph type="title"/>
          </p:nvPr>
        </p:nvSpPr>
        <p:spPr>
          <a:xfrm>
            <a:off x="685801" y="609600"/>
            <a:ext cx="10131425" cy="1456267"/>
          </a:xfrm>
        </p:spPr>
        <p:txBody>
          <a:bodyPr/>
          <a:lstStyle/>
          <a:p>
            <a:r>
              <a:rPr lang="el-GR" smtClean="0"/>
              <a:t>Στυλ κύριου τίτλου</a:t>
            </a:r>
            <a:endParaRPr lang="en-US" dirty="0"/>
          </a:p>
        </p:txBody>
      </p:sp>
    </p:spTree>
    <p:extLst>
      <p:ext uri="{BB962C8B-B14F-4D97-AF65-F5344CB8AC3E}">
        <p14:creationId xmlns:p14="http://schemas.microsoft.com/office/powerpoint/2010/main" val="237806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316318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9FE1DB70-83F8-4496-BA50-F077AD3EB990}" type="datetimeFigureOut">
              <a:rPr lang="el-GR" smtClean="0"/>
              <a:t>4/5/2024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677880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Date Placeholder 2"/>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2447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303992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7" name="Date Placeholder 4"/>
          <p:cNvSpPr>
            <a:spLocks noGrp="1"/>
          </p:cNvSpPr>
          <p:nvPr>
            <p:ph type="dt" sz="half" idx="10"/>
          </p:nvPr>
        </p:nvSpPr>
        <p:spPr/>
        <p:txBody>
          <a:bodyPr/>
          <a:lstStyle/>
          <a:p>
            <a:fld id="{9FE1DB70-83F8-4496-BA50-F077AD3EB990}" type="datetimeFigureOut">
              <a:rPr lang="el-GR" smtClean="0"/>
              <a:t>4/5/2024</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4230897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9FE1DB70-83F8-4496-BA50-F077AD3EB990}" type="datetimeFigureOut">
              <a:rPr lang="el-GR" smtClean="0"/>
              <a:t>4/5/2024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C38D8D-F0F3-40C9-8DE4-6DB682B31F5B}" type="slidenum">
              <a:rPr lang="el-GR" smtClean="0"/>
              <a:t>‹#›</a:t>
            </a:fld>
            <a:endParaRPr lang="el-GR"/>
          </a:p>
        </p:txBody>
      </p:sp>
    </p:spTree>
    <p:extLst>
      <p:ext uri="{BB962C8B-B14F-4D97-AF65-F5344CB8AC3E}">
        <p14:creationId xmlns:p14="http://schemas.microsoft.com/office/powerpoint/2010/main" val="150647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FE1DB70-83F8-4496-BA50-F077AD3EB990}" type="datetimeFigureOut">
              <a:rPr lang="el-GR" smtClean="0"/>
              <a:t>4/5/2024</a:t>
            </a:fld>
            <a:endParaRPr lang="el-G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9C38D8D-F0F3-40C9-8DE4-6DB682B31F5B}" type="slidenum">
              <a:rPr lang="el-GR" smtClean="0"/>
              <a:t>‹#›</a:t>
            </a:fld>
            <a:endParaRPr lang="el-GR"/>
          </a:p>
        </p:txBody>
      </p:sp>
    </p:spTree>
    <p:extLst>
      <p:ext uri="{BB962C8B-B14F-4D97-AF65-F5344CB8AC3E}">
        <p14:creationId xmlns:p14="http://schemas.microsoft.com/office/powerpoint/2010/main" val="348007629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1DB70-83F8-4496-BA50-F077AD3EB990}" type="datetimeFigureOut">
              <a:rPr lang="el-GR" smtClean="0"/>
              <a:t>4/5/2024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C38D8D-F0F3-40C9-8DE4-6DB682B31F5B}" type="slidenum">
              <a:rPr lang="el-GR" smtClean="0"/>
              <a:t>‹#›</a:t>
            </a:fld>
            <a:endParaRPr lang="el-GR"/>
          </a:p>
        </p:txBody>
      </p:sp>
    </p:spTree>
    <p:extLst>
      <p:ext uri="{BB962C8B-B14F-4D97-AF65-F5344CB8AC3E}">
        <p14:creationId xmlns:p14="http://schemas.microsoft.com/office/powerpoint/2010/main" val="116866598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FE1DB70-83F8-4496-BA50-F077AD3EB990}" type="datetimeFigureOut">
              <a:rPr lang="el-GR" smtClean="0"/>
              <a:t>4/5/2024</a:t>
            </a:fld>
            <a:endParaRPr lang="el-G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l-G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9C38D8D-F0F3-40C9-8DE4-6DB682B31F5B}" type="slidenum">
              <a:rPr lang="el-GR" smtClean="0"/>
              <a:t>‹#›</a:t>
            </a:fld>
            <a:endParaRPr lang="el-GR"/>
          </a:p>
        </p:txBody>
      </p:sp>
    </p:spTree>
    <p:extLst>
      <p:ext uri="{BB962C8B-B14F-4D97-AF65-F5344CB8AC3E}">
        <p14:creationId xmlns:p14="http://schemas.microsoft.com/office/powerpoint/2010/main" val="1266044978"/>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r8OipmKFDeM?si=-nWVpecZoin3_wIw" TargetMode="External"/><Relationship Id="rId2" Type="http://schemas.openxmlformats.org/officeDocument/2006/relationships/hyperlink" Target="https://youtu.be/XFkzRNyygfk?si=So47rD3ksMDxwtQJ" TargetMode="External"/><Relationship Id="rId1" Type="http://schemas.openxmlformats.org/officeDocument/2006/relationships/slideLayout" Target="../slideLayouts/slideLayout19.xml"/><Relationship Id="rId5" Type="http://schemas.openxmlformats.org/officeDocument/2006/relationships/hyperlink" Target="https://youtu.be/japBNRP47-8?si=uBDekLPXjlEWOelG" TargetMode="External"/><Relationship Id="rId4" Type="http://schemas.openxmlformats.org/officeDocument/2006/relationships/hyperlink" Target="https://youtu.be/O-kWo5N1E3s?si=YcOh1JTblJjn2vy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PQyqrlFOe5s?si=sRitaDcMSsOhmG5-" TargetMode="External"/><Relationship Id="rId2" Type="http://schemas.openxmlformats.org/officeDocument/2006/relationships/hyperlink" Target="https://youtu.be/ngzC_8zqInk?si=crg1nC9kcCFOQ9MN" TargetMode="External"/><Relationship Id="rId1" Type="http://schemas.openxmlformats.org/officeDocument/2006/relationships/slideLayout" Target="../slideLayouts/slideLayout19.xml"/><Relationship Id="rId6" Type="http://schemas.openxmlformats.org/officeDocument/2006/relationships/hyperlink" Target="https://youtu.be/33ytJpODUUs?si=cgcTN4HGwnKtVqgE" TargetMode="External"/><Relationship Id="rId5" Type="http://schemas.openxmlformats.org/officeDocument/2006/relationships/hyperlink" Target="https://youtu.be/o4qsjmLxhow?si=FOdi8FlUINk0-6Kq" TargetMode="External"/><Relationship Id="rId4" Type="http://schemas.openxmlformats.org/officeDocument/2006/relationships/hyperlink" Target="https://youtu.be/latEhwt1uis?si=zsC1iGjLsQGyqkj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Y6Kz6aXsBSs?si=fiO7StiTr0tA1lnB" TargetMode="External"/><Relationship Id="rId2" Type="http://schemas.openxmlformats.org/officeDocument/2006/relationships/hyperlink" Target="https://youtu.be/abf_WszJgwA?si=jv9yQYHPbibMFDY7" TargetMode="Externa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hyperlink" Target="https://youtu.be/Lr58WHo2ndM?si=PLiEF5QgXOGxEx-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wccRif2DaGs?si=bnea_jsgkzfPCSpv" TargetMode="External"/><Relationship Id="rId2" Type="http://schemas.openxmlformats.org/officeDocument/2006/relationships/hyperlink" Target="https://www.youtube.com/watch?v=mQER0A0ej0M&amp;pp=ygUIaGV5IGp1ZGU%3D" TargetMode="External"/><Relationship Id="rId1" Type="http://schemas.openxmlformats.org/officeDocument/2006/relationships/slideLayout" Target="../slideLayouts/slideLayout30.xml"/><Relationship Id="rId4" Type="http://schemas.openxmlformats.org/officeDocument/2006/relationships/hyperlink" Target="https://youtu.be/RMndME63PMo?si=MfLZLop1o2bmIACJ"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youtu.be/D2gWc5Sw75w?si=4fnjj5YQ7EXtIBsr" TargetMode="External"/><Relationship Id="rId7" Type="http://schemas.openxmlformats.org/officeDocument/2006/relationships/hyperlink" Target="https://youtu.be/ozXZnwYTMbs?si=3aqgaubJ5ZXTXE4S" TargetMode="External"/><Relationship Id="rId2" Type="http://schemas.openxmlformats.org/officeDocument/2006/relationships/hyperlink" Target="https://youtu.be/QkF3oxziUI4?si=3rLjMtb8FPaGF1bD" TargetMode="External"/><Relationship Id="rId1" Type="http://schemas.openxmlformats.org/officeDocument/2006/relationships/slideLayout" Target="../slideLayouts/slideLayout19.xml"/><Relationship Id="rId6" Type="http://schemas.openxmlformats.org/officeDocument/2006/relationships/hyperlink" Target="https://youtu.be/zjx0D1Ivy-Q?si=B7SIySb91cxgR9qn" TargetMode="External"/><Relationship Id="rId5" Type="http://schemas.openxmlformats.org/officeDocument/2006/relationships/hyperlink" Target="https://youtu.be/89dGC8de0CA?si=WOccIgJyKAHZiAsw" TargetMode="External"/><Relationship Id="rId4" Type="http://schemas.openxmlformats.org/officeDocument/2006/relationships/hyperlink" Target="https://youtu.be/O5Kw41JAfG4?si=vPafpe4DvvQMQldA" TargetMode="Externa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pPr algn="ctr"/>
            <a:r>
              <a:rPr lang="el-GR" dirty="0" smtClean="0"/>
              <a:t>ΤΑ ΕΙΔΗ ΤΗΣ </a:t>
            </a:r>
            <a:r>
              <a:rPr lang="en-US" dirty="0" smtClean="0"/>
              <a:t>ROCK</a:t>
            </a:r>
            <a:r>
              <a:rPr lang="el-GR" dirty="0" smtClean="0"/>
              <a:t> ΜΟΥΣΙΚΗΣ</a:t>
            </a:r>
            <a:endParaRPr lang="el-GR" dirty="0"/>
          </a:p>
        </p:txBody>
      </p:sp>
      <p:sp>
        <p:nvSpPr>
          <p:cNvPr id="3" name="Υπότιτλος 2"/>
          <p:cNvSpPr>
            <a:spLocks noGrp="1"/>
          </p:cNvSpPr>
          <p:nvPr>
            <p:ph type="subTitle" idx="1"/>
          </p:nvPr>
        </p:nvSpPr>
        <p:spPr/>
        <p:txBody>
          <a:bodyPr>
            <a:normAutofit/>
          </a:bodyPr>
          <a:lstStyle/>
          <a:p>
            <a:pPr algn="ctr"/>
            <a:r>
              <a:rPr lang="el-GR" sz="2000" dirty="0" smtClean="0"/>
              <a:t>ΣΤΡΟΥΜΠΑΚΗ ΜΑΡΙΑ</a:t>
            </a:r>
            <a:endParaRPr lang="el-GR" sz="2000" dirty="0"/>
          </a:p>
        </p:txBody>
      </p:sp>
    </p:spTree>
    <p:extLst>
      <p:ext uri="{BB962C8B-B14F-4D97-AF65-F5344CB8AC3E}">
        <p14:creationId xmlns:p14="http://schemas.microsoft.com/office/powerpoint/2010/main" val="2904023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latin typeface="Garamond" panose="02020404030301010803" pitchFamily="18" charset="0"/>
              </a:rPr>
              <a:t>E</a:t>
            </a:r>
            <a:r>
              <a:rPr lang="el-GR" dirty="0" smtClean="0">
                <a:latin typeface="Garamond" panose="02020404030301010803" pitchFamily="18" charset="0"/>
              </a:rPr>
              <a:t>ΡΓΑ</a:t>
            </a:r>
            <a:r>
              <a:rPr lang="en-US" dirty="0" smtClean="0">
                <a:latin typeface="Garamond" panose="02020404030301010803" pitchFamily="18" charset="0"/>
              </a:rPr>
              <a:t> TH</a:t>
            </a:r>
            <a:r>
              <a:rPr lang="el-GR" dirty="0" smtClean="0">
                <a:latin typeface="Garamond" panose="02020404030301010803" pitchFamily="18" charset="0"/>
              </a:rPr>
              <a:t>Σ </a:t>
            </a:r>
            <a:r>
              <a:rPr lang="en-US" dirty="0" smtClean="0">
                <a:latin typeface="Garamond" panose="02020404030301010803" pitchFamily="18" charset="0"/>
              </a:rPr>
              <a:t>ALTERNATIVE ROCK</a:t>
            </a:r>
            <a:endParaRPr lang="el-GR" dirty="0">
              <a:latin typeface="Garamond" panose="02020404030301010803" pitchFamily="18" charset="0"/>
            </a:endParaRPr>
          </a:p>
        </p:txBody>
      </p:sp>
      <p:sp>
        <p:nvSpPr>
          <p:cNvPr id="3" name="Θέση περιεχομένου 2"/>
          <p:cNvSpPr>
            <a:spLocks noGrp="1"/>
          </p:cNvSpPr>
          <p:nvPr>
            <p:ph idx="1"/>
          </p:nvPr>
        </p:nvSpPr>
        <p:spPr>
          <a:xfrm>
            <a:off x="838200" y="1528128"/>
            <a:ext cx="10515600" cy="4351338"/>
          </a:xfrm>
        </p:spPr>
        <p:txBody>
          <a:bodyPr/>
          <a:lstStyle/>
          <a:p>
            <a:r>
              <a:rPr lang="en-US" dirty="0" smtClean="0"/>
              <a:t>Radiohead</a:t>
            </a:r>
            <a:r>
              <a:rPr lang="el-GR" dirty="0" smtClean="0"/>
              <a:t>:</a:t>
            </a:r>
            <a:r>
              <a:rPr lang="en-US" dirty="0" smtClean="0"/>
              <a:t> Creep </a:t>
            </a:r>
            <a:r>
              <a:rPr lang="en-US" dirty="0" smtClean="0">
                <a:hlinkClick r:id="rId2"/>
              </a:rPr>
              <a:t>https://youtu.be/XFkzRNyygfk?si=So47rD3ksMDxwtQJ</a:t>
            </a:r>
            <a:r>
              <a:rPr lang="en-US" dirty="0" smtClean="0"/>
              <a:t> </a:t>
            </a:r>
          </a:p>
          <a:p>
            <a:r>
              <a:rPr lang="en-US" dirty="0" smtClean="0"/>
              <a:t>Oasis</a:t>
            </a:r>
            <a:r>
              <a:rPr lang="el-GR" dirty="0" smtClean="0"/>
              <a:t>: </a:t>
            </a:r>
            <a:r>
              <a:rPr lang="en-US" dirty="0" smtClean="0"/>
              <a:t>Don’t look back in anger </a:t>
            </a:r>
            <a:r>
              <a:rPr lang="en-US" dirty="0" smtClean="0">
                <a:hlinkClick r:id="rId3"/>
              </a:rPr>
              <a:t>https://youtu.be/r8OipmKFDeM?si=-nWVpecZoin3_wIw</a:t>
            </a:r>
            <a:r>
              <a:rPr lang="en-US" dirty="0" smtClean="0"/>
              <a:t> </a:t>
            </a:r>
          </a:p>
          <a:p>
            <a:r>
              <a:rPr lang="en-US" dirty="0" smtClean="0"/>
              <a:t>U2</a:t>
            </a:r>
            <a:r>
              <a:rPr lang="el-GR" dirty="0" smtClean="0"/>
              <a:t>:</a:t>
            </a:r>
            <a:r>
              <a:rPr lang="en-US" dirty="0" smtClean="0"/>
              <a:t> With or Without you </a:t>
            </a:r>
            <a:r>
              <a:rPr lang="en-US" dirty="0" smtClean="0">
                <a:hlinkClick r:id="rId4"/>
              </a:rPr>
              <a:t>https://youtu.be/O-kWo5N1E3s?si=YcOh1JTblJjn2vyu</a:t>
            </a:r>
            <a:r>
              <a:rPr lang="en-US" dirty="0" smtClean="0"/>
              <a:t> </a:t>
            </a:r>
          </a:p>
          <a:p>
            <a:r>
              <a:rPr lang="en-US" dirty="0" smtClean="0"/>
              <a:t>REM</a:t>
            </a:r>
            <a:r>
              <a:rPr lang="el-GR" dirty="0" smtClean="0"/>
              <a:t>:</a:t>
            </a:r>
            <a:r>
              <a:rPr lang="en-US" dirty="0" smtClean="0"/>
              <a:t> Losing my religion </a:t>
            </a:r>
            <a:r>
              <a:rPr lang="en-US" dirty="0" smtClean="0">
                <a:hlinkClick r:id="rId5"/>
              </a:rPr>
              <a:t>https://youtu.be/japBNRP47-8?si=uBDekLPXjlEWOelG</a:t>
            </a:r>
            <a:r>
              <a:rPr lang="en-US" dirty="0" smtClean="0"/>
              <a:t> </a:t>
            </a:r>
            <a:endParaRPr lang="el-GR" dirty="0"/>
          </a:p>
        </p:txBody>
      </p:sp>
    </p:spTree>
    <p:extLst>
      <p:ext uri="{BB962C8B-B14F-4D97-AF65-F5344CB8AC3E}">
        <p14:creationId xmlns:p14="http://schemas.microsoft.com/office/powerpoint/2010/main" val="1509673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8BB69"/>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483367"/>
            <a:ext cx="10515600" cy="1325563"/>
          </a:xfrm>
        </p:spPr>
        <p:txBody>
          <a:bodyPr/>
          <a:lstStyle/>
          <a:p>
            <a:endParaRPr lang="el-GR" dirty="0"/>
          </a:p>
        </p:txBody>
      </p:sp>
      <p:sp>
        <p:nvSpPr>
          <p:cNvPr id="3" name="Θέση περιεχομένου 2"/>
          <p:cNvSpPr>
            <a:spLocks noGrp="1"/>
          </p:cNvSpPr>
          <p:nvPr>
            <p:ph idx="1"/>
          </p:nvPr>
        </p:nvSpPr>
        <p:spPr>
          <a:xfrm>
            <a:off x="838200" y="1490345"/>
            <a:ext cx="10515600" cy="4351338"/>
          </a:xfrm>
        </p:spPr>
        <p:txBody>
          <a:bodyPr/>
          <a:lstStyle/>
          <a:p>
            <a:endParaRPr lang="el-GR" dirty="0"/>
          </a:p>
        </p:txBody>
      </p:sp>
      <p:sp>
        <p:nvSpPr>
          <p:cNvPr id="4" name="Στρογγυλεμένο ορθογώνιο 3"/>
          <p:cNvSpPr/>
          <p:nvPr/>
        </p:nvSpPr>
        <p:spPr>
          <a:xfrm>
            <a:off x="229651" y="242088"/>
            <a:ext cx="11674366" cy="6298324"/>
          </a:xfrm>
          <a:prstGeom prst="roundRect">
            <a:avLst/>
          </a:prstGeom>
          <a:solidFill>
            <a:srgbClr val="C4DC9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788189" y="690880"/>
            <a:ext cx="10601960" cy="830997"/>
          </a:xfrm>
          <a:prstGeom prst="rect">
            <a:avLst/>
          </a:prstGeom>
          <a:noFill/>
        </p:spPr>
        <p:txBody>
          <a:bodyPr wrap="square" rtlCol="0">
            <a:spAutoFit/>
          </a:bodyPr>
          <a:lstStyle/>
          <a:p>
            <a:pPr algn="ctr"/>
            <a:r>
              <a:rPr lang="en-US" sz="4800" dirty="0" smtClean="0">
                <a:latin typeface="Poor Richard" panose="02080502050505020702" pitchFamily="18" charset="0"/>
              </a:rPr>
              <a:t>INDIE ROCK</a:t>
            </a:r>
            <a:endParaRPr lang="el-GR" sz="4800" dirty="0"/>
          </a:p>
        </p:txBody>
      </p:sp>
      <p:sp>
        <p:nvSpPr>
          <p:cNvPr id="6" name="TextBox 5"/>
          <p:cNvSpPr txBox="1"/>
          <p:nvPr/>
        </p:nvSpPr>
        <p:spPr>
          <a:xfrm>
            <a:off x="477520" y="1521877"/>
            <a:ext cx="5466080" cy="4708981"/>
          </a:xfrm>
          <a:prstGeom prst="rect">
            <a:avLst/>
          </a:prstGeom>
          <a:noFill/>
        </p:spPr>
        <p:txBody>
          <a:bodyPr wrap="square" rtlCol="0">
            <a:spAutoFit/>
          </a:bodyPr>
          <a:lstStyle/>
          <a:p>
            <a:r>
              <a:rPr lang="el-GR" sz="2000" dirty="0"/>
              <a:t>H indie rock είναι ένα είδος της εναλλακτικής ροκ που έχει τις ρίζες της στις μουσικές σκηνές της δεκαετίας του 1980 στο Ηνωμένο Βασίλειο και στις Ηνωμένες Πολιτείες. Το όνομά του προέρχεται από την αγγλική λέξη independent που σημαίνει ανεξάρτητος. Αρχικά, ο όρος χρησιμοποιήθηκε για να περιγράψει τις ανεξάρτητες δισκογραφικές εταιρίες και μουσικές παραγωγές της εναλλακτικής ροκ. Στα μέσα της δεκαετίας του 1980, ο όρος "ίντι" ή "ίντι ποπ" άρχισε να χρησιμοποιείται για να περιγράψει την μουσική που παράγεται κάτω από τις ταμπέλες "πανκ" και "ποστ-πανκ". Ορισμένες σημαντικές ίντι ροκ δισκογραφικές εταιρίες ιδρύθηκαν κατά τη διάρκεια της δεκαετίας του 1980.</a:t>
            </a:r>
          </a:p>
        </p:txBody>
      </p:sp>
      <p:sp>
        <p:nvSpPr>
          <p:cNvPr id="7" name="TextBox 6"/>
          <p:cNvSpPr txBox="1"/>
          <p:nvPr/>
        </p:nvSpPr>
        <p:spPr>
          <a:xfrm>
            <a:off x="6187440" y="1521877"/>
            <a:ext cx="5425440" cy="2031325"/>
          </a:xfrm>
          <a:prstGeom prst="rect">
            <a:avLst/>
          </a:prstGeom>
          <a:noFill/>
        </p:spPr>
        <p:txBody>
          <a:bodyPr wrap="square" rtlCol="0">
            <a:spAutoFit/>
          </a:bodyPr>
          <a:lstStyle/>
          <a:p>
            <a:r>
              <a:rPr lang="el-GR" dirty="0" smtClean="0"/>
              <a:t>ΜΕΓΑΛΗ ΕΠΙΤΥΧΙΑ ΓΝΩΡΙΣΑΝ ΤΑ ΣΥΓΚΡΟΤΗΜΑΤΑ :</a:t>
            </a:r>
          </a:p>
          <a:p>
            <a:pPr marL="285750" indent="-285750">
              <a:buFont typeface="Arial" panose="020B0604020202020204" pitchFamily="34" charset="0"/>
              <a:buChar char="•"/>
            </a:pPr>
            <a:r>
              <a:rPr lang="en-US" dirty="0" smtClean="0"/>
              <a:t>ARCTIC MONKEYS</a:t>
            </a:r>
          </a:p>
          <a:p>
            <a:pPr marL="285750" indent="-285750">
              <a:buFont typeface="Arial" panose="020B0604020202020204" pitchFamily="34" charset="0"/>
              <a:buChar char="•"/>
            </a:pPr>
            <a:r>
              <a:rPr lang="en-US" dirty="0" smtClean="0"/>
              <a:t>THE SMITHS</a:t>
            </a:r>
          </a:p>
          <a:p>
            <a:pPr marL="285750" indent="-285750">
              <a:buFont typeface="Arial" panose="020B0604020202020204" pitchFamily="34" charset="0"/>
              <a:buChar char="•"/>
            </a:pPr>
            <a:r>
              <a:rPr lang="en-US" dirty="0" smtClean="0"/>
              <a:t>THE CURE</a:t>
            </a:r>
          </a:p>
          <a:p>
            <a:pPr marL="285750" indent="-285750">
              <a:buFont typeface="Arial" panose="020B0604020202020204" pitchFamily="34" charset="0"/>
              <a:buChar char="•"/>
            </a:pPr>
            <a:r>
              <a:rPr lang="en-US" dirty="0" smtClean="0"/>
              <a:t>THE STROKES</a:t>
            </a:r>
          </a:p>
          <a:p>
            <a:pPr marL="285750" indent="-285750">
              <a:buFont typeface="Arial" panose="020B0604020202020204" pitchFamily="34" charset="0"/>
              <a:buChar char="•"/>
            </a:pPr>
            <a:r>
              <a:rPr lang="en-US" dirty="0" smtClean="0"/>
              <a:t>PIXIES</a:t>
            </a:r>
          </a:p>
          <a:p>
            <a:pPr marL="285750" indent="-285750">
              <a:buFont typeface="Arial" panose="020B0604020202020204" pitchFamily="34" charset="0"/>
              <a:buChar char="•"/>
            </a:pPr>
            <a:r>
              <a:rPr lang="en-US" dirty="0" smtClean="0"/>
              <a:t>BLUR</a:t>
            </a:r>
            <a:endParaRPr lang="el-GR" dirty="0"/>
          </a:p>
        </p:txBody>
      </p:sp>
      <p:pic>
        <p:nvPicPr>
          <p:cNvPr id="8" name="Εικόνα 7"/>
          <p:cNvPicPr>
            <a:picLocks noChangeAspect="1"/>
          </p:cNvPicPr>
          <p:nvPr/>
        </p:nvPicPr>
        <p:blipFill>
          <a:blip r:embed="rId2"/>
          <a:stretch>
            <a:fillRect/>
          </a:stretch>
        </p:blipFill>
        <p:spPr>
          <a:xfrm>
            <a:off x="8257171" y="2218432"/>
            <a:ext cx="3226169" cy="2134235"/>
          </a:xfrm>
          <a:prstGeom prst="rect">
            <a:avLst/>
          </a:prstGeom>
          <a:ln w="88900" cap="sq" cmpd="thickThin">
            <a:solidFill>
              <a:srgbClr val="000000"/>
            </a:solidFill>
            <a:prstDash val="solid"/>
            <a:miter lim="800000"/>
          </a:ln>
          <a:effectLst>
            <a:innerShdw blurRad="76200">
              <a:srgbClr val="000000"/>
            </a:innerShdw>
          </a:effectLst>
        </p:spPr>
      </p:pic>
      <p:pic>
        <p:nvPicPr>
          <p:cNvPr id="9" name="Εικόνα 8"/>
          <p:cNvPicPr>
            <a:picLocks noChangeAspect="1"/>
          </p:cNvPicPr>
          <p:nvPr/>
        </p:nvPicPr>
        <p:blipFill>
          <a:blip r:embed="rId3"/>
          <a:stretch>
            <a:fillRect/>
          </a:stretch>
        </p:blipFill>
        <p:spPr>
          <a:xfrm>
            <a:off x="6066834" y="4596373"/>
            <a:ext cx="3246120" cy="1825943"/>
          </a:xfrm>
          <a:prstGeom prst="rect">
            <a:avLst/>
          </a:prstGeom>
          <a:ln>
            <a:noFill/>
          </a:ln>
          <a:effectLst>
            <a:outerShdw blurRad="190500" algn="tl" rotWithShape="0">
              <a:srgbClr val="000000">
                <a:alpha val="70000"/>
              </a:srgbClr>
            </a:outerShdw>
          </a:effectLst>
        </p:spPr>
      </p:pic>
      <p:sp>
        <p:nvSpPr>
          <p:cNvPr id="10" name="TextBox 9"/>
          <p:cNvSpPr txBox="1"/>
          <p:nvPr/>
        </p:nvSpPr>
        <p:spPr>
          <a:xfrm>
            <a:off x="6393180" y="3645667"/>
            <a:ext cx="2255520" cy="646331"/>
          </a:xfrm>
          <a:prstGeom prst="rect">
            <a:avLst/>
          </a:prstGeom>
          <a:noFill/>
        </p:spPr>
        <p:txBody>
          <a:bodyPr wrap="square" rtlCol="0">
            <a:spAutoFit/>
          </a:bodyPr>
          <a:lstStyle/>
          <a:p>
            <a:r>
              <a:rPr lang="en-US" dirty="0" smtClean="0">
                <a:latin typeface="Arial Rounded MT Bold" panose="020F0704030504030204" pitchFamily="34" charset="0"/>
              </a:rPr>
              <a:t>ARCTIC MONKEYS</a:t>
            </a:r>
            <a:endParaRPr lang="el-GR" dirty="0"/>
          </a:p>
        </p:txBody>
      </p:sp>
      <p:sp>
        <p:nvSpPr>
          <p:cNvPr id="11" name="TextBox 10"/>
          <p:cNvSpPr txBox="1"/>
          <p:nvPr/>
        </p:nvSpPr>
        <p:spPr>
          <a:xfrm>
            <a:off x="9570063" y="5318463"/>
            <a:ext cx="1869440" cy="523220"/>
          </a:xfrm>
          <a:prstGeom prst="rect">
            <a:avLst/>
          </a:prstGeom>
          <a:noFill/>
        </p:spPr>
        <p:txBody>
          <a:bodyPr wrap="square" rtlCol="0">
            <a:spAutoFit/>
          </a:bodyPr>
          <a:lstStyle/>
          <a:p>
            <a:r>
              <a:rPr lang="en-US" sz="2800" dirty="0" smtClean="0">
                <a:latin typeface="Bahnschrift Condensed" panose="020B0502040204020203" pitchFamily="34" charset="0"/>
              </a:rPr>
              <a:t>THE SMITHS</a:t>
            </a:r>
            <a:endParaRPr lang="el-GR" sz="2800" dirty="0">
              <a:latin typeface="Bahnschrift Condensed" panose="020B0502040204020203" pitchFamily="34" charset="0"/>
            </a:endParaRPr>
          </a:p>
        </p:txBody>
      </p:sp>
      <p:sp>
        <p:nvSpPr>
          <p:cNvPr id="12" name="Δεξιό βέλος 11"/>
          <p:cNvSpPr/>
          <p:nvPr/>
        </p:nvSpPr>
        <p:spPr>
          <a:xfrm>
            <a:off x="7520940" y="3707223"/>
            <a:ext cx="424180" cy="255481"/>
          </a:xfrm>
          <a:prstGeom prst="rightArrow">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Αριστερό βέλος 12"/>
          <p:cNvSpPr/>
          <p:nvPr/>
        </p:nvSpPr>
        <p:spPr>
          <a:xfrm>
            <a:off x="9436188" y="5770318"/>
            <a:ext cx="620417" cy="342352"/>
          </a:xfrm>
          <a:prstGeom prst="leftArrow">
            <a:avLst/>
          </a:prstGeom>
          <a:solidFill>
            <a:schemeClr val="accent6">
              <a:lumMod val="75000"/>
            </a:schemeClr>
          </a:solidFill>
          <a:ln>
            <a:solidFill>
              <a:srgbClr val="A9D7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60689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69240" y="314325"/>
            <a:ext cx="10515600" cy="1325563"/>
          </a:xfrm>
        </p:spPr>
        <p:txBody>
          <a:bodyPr/>
          <a:lstStyle/>
          <a:p>
            <a:r>
              <a:rPr lang="en-US" dirty="0" smtClean="0">
                <a:solidFill>
                  <a:schemeClr val="bg1"/>
                </a:solidFill>
                <a:latin typeface="Bahnschrift SemiBold" panose="020B0502040204020203" pitchFamily="34" charset="0"/>
              </a:rPr>
              <a:t> ARCTIC MONKEYS</a:t>
            </a:r>
            <a:endParaRPr lang="el-GR" dirty="0">
              <a:solidFill>
                <a:schemeClr val="bg1"/>
              </a:solidFill>
              <a:latin typeface="Bahnschrift SemiBold" panose="020B0502040204020203" pitchFamily="34" charset="0"/>
            </a:endParaRPr>
          </a:p>
        </p:txBody>
      </p:sp>
      <p:sp>
        <p:nvSpPr>
          <p:cNvPr id="3" name="Θέση περιεχομένου 2"/>
          <p:cNvSpPr>
            <a:spLocks noGrp="1"/>
          </p:cNvSpPr>
          <p:nvPr>
            <p:ph idx="1"/>
          </p:nvPr>
        </p:nvSpPr>
        <p:spPr>
          <a:xfrm>
            <a:off x="269240" y="1639888"/>
            <a:ext cx="6720840" cy="4371975"/>
          </a:xfrm>
        </p:spPr>
        <p:txBody>
          <a:bodyPr>
            <a:normAutofit/>
          </a:bodyPr>
          <a:lstStyle/>
          <a:p>
            <a:r>
              <a:rPr lang="el-GR" dirty="0">
                <a:solidFill>
                  <a:schemeClr val="bg1"/>
                </a:solidFill>
                <a:latin typeface="Bahnschrift Condensed" panose="020B0502040204020203" pitchFamily="34" charset="0"/>
              </a:rPr>
              <a:t>Οι </a:t>
            </a:r>
            <a:r>
              <a:rPr lang="el-GR" dirty="0" err="1">
                <a:solidFill>
                  <a:schemeClr val="bg1"/>
                </a:solidFill>
                <a:latin typeface="Bahnschrift Condensed" panose="020B0502040204020203" pitchFamily="34" charset="0"/>
              </a:rPr>
              <a:t>Arctic</a:t>
            </a:r>
            <a:r>
              <a:rPr lang="el-GR" dirty="0">
                <a:solidFill>
                  <a:schemeClr val="bg1"/>
                </a:solidFill>
                <a:latin typeface="Bahnschrift Condensed" panose="020B0502040204020203" pitchFamily="34" charset="0"/>
              </a:rPr>
              <a:t> </a:t>
            </a:r>
            <a:r>
              <a:rPr lang="el-GR" dirty="0" err="1">
                <a:solidFill>
                  <a:schemeClr val="bg1"/>
                </a:solidFill>
                <a:latin typeface="Bahnschrift Condensed" panose="020B0502040204020203" pitchFamily="34" charset="0"/>
              </a:rPr>
              <a:t>Monkeys</a:t>
            </a:r>
            <a:r>
              <a:rPr lang="el-GR" dirty="0">
                <a:solidFill>
                  <a:schemeClr val="bg1"/>
                </a:solidFill>
                <a:latin typeface="Bahnschrift Condensed" panose="020B0502040204020203" pitchFamily="34" charset="0"/>
              </a:rPr>
              <a:t> είναι </a:t>
            </a:r>
            <a:r>
              <a:rPr lang="el-GR" dirty="0" smtClean="0">
                <a:solidFill>
                  <a:schemeClr val="bg1"/>
                </a:solidFill>
                <a:latin typeface="Bahnschrift Condensed" panose="020B0502040204020203" pitchFamily="34" charset="0"/>
              </a:rPr>
              <a:t>βρετανικό</a:t>
            </a:r>
            <a:r>
              <a:rPr lang="en-US" dirty="0" smtClean="0">
                <a:solidFill>
                  <a:schemeClr val="bg1"/>
                </a:solidFill>
                <a:latin typeface="Bahnschrift Condensed" panose="020B0502040204020203" pitchFamily="34" charset="0"/>
              </a:rPr>
              <a:t> indie rock</a:t>
            </a:r>
            <a:r>
              <a:rPr lang="el-GR" dirty="0" smtClean="0">
                <a:solidFill>
                  <a:schemeClr val="bg1"/>
                </a:solidFill>
                <a:latin typeface="Bahnschrift Condensed" panose="020B0502040204020203" pitchFamily="34" charset="0"/>
              </a:rPr>
              <a:t> </a:t>
            </a:r>
            <a:r>
              <a:rPr lang="el-GR" dirty="0">
                <a:solidFill>
                  <a:schemeClr val="bg1"/>
                </a:solidFill>
                <a:latin typeface="Bahnschrift Condensed" panose="020B0502040204020203" pitchFamily="34" charset="0"/>
              </a:rPr>
              <a:t>συγκρότημα από το Σέφιλντ της Αγγλίας. Αποτελούνται από τους: </a:t>
            </a:r>
            <a:r>
              <a:rPr lang="el-GR" dirty="0" err="1">
                <a:solidFill>
                  <a:schemeClr val="bg1"/>
                </a:solidFill>
                <a:latin typeface="Bahnschrift Condensed" panose="020B0502040204020203" pitchFamily="34" charset="0"/>
              </a:rPr>
              <a:t>Άλεξ</a:t>
            </a:r>
            <a:r>
              <a:rPr lang="el-GR" dirty="0">
                <a:solidFill>
                  <a:schemeClr val="bg1"/>
                </a:solidFill>
                <a:latin typeface="Bahnschrift Condensed" panose="020B0502040204020203" pitchFamily="34" charset="0"/>
              </a:rPr>
              <a:t> </a:t>
            </a:r>
            <a:r>
              <a:rPr lang="el-GR" dirty="0" smtClean="0">
                <a:solidFill>
                  <a:schemeClr val="bg1"/>
                </a:solidFill>
                <a:latin typeface="Bahnschrift Condensed" panose="020B0502040204020203" pitchFamily="34" charset="0"/>
              </a:rPr>
              <a:t>Τέρνερ</a:t>
            </a:r>
            <a:r>
              <a:rPr lang="en-US" dirty="0" smtClean="0">
                <a:solidFill>
                  <a:schemeClr val="bg1"/>
                </a:solidFill>
                <a:latin typeface="Bahnschrift Condensed" panose="020B0502040204020203" pitchFamily="34" charset="0"/>
              </a:rPr>
              <a:t>,</a:t>
            </a:r>
            <a:r>
              <a:rPr lang="el-GR" dirty="0" smtClean="0">
                <a:solidFill>
                  <a:schemeClr val="bg1"/>
                </a:solidFill>
                <a:latin typeface="Bahnschrift Condensed" panose="020B0502040204020203" pitchFamily="34" charset="0"/>
              </a:rPr>
              <a:t>Τζέιμι </a:t>
            </a:r>
            <a:r>
              <a:rPr lang="el-GR" dirty="0">
                <a:solidFill>
                  <a:schemeClr val="bg1"/>
                </a:solidFill>
                <a:latin typeface="Bahnschrift Condensed" panose="020B0502040204020203" pitchFamily="34" charset="0"/>
              </a:rPr>
              <a:t>Κουκ </a:t>
            </a:r>
            <a:r>
              <a:rPr lang="el-GR" dirty="0" smtClean="0">
                <a:solidFill>
                  <a:schemeClr val="bg1"/>
                </a:solidFill>
                <a:latin typeface="Bahnschrift Condensed" panose="020B0502040204020203" pitchFamily="34" charset="0"/>
              </a:rPr>
              <a:t>Νικ </a:t>
            </a:r>
            <a:r>
              <a:rPr lang="el-GR" dirty="0">
                <a:solidFill>
                  <a:schemeClr val="bg1"/>
                </a:solidFill>
                <a:latin typeface="Bahnschrift Condensed" panose="020B0502040204020203" pitchFamily="34" charset="0"/>
              </a:rPr>
              <a:t>Ο' Μάλλεϊ </a:t>
            </a:r>
            <a:r>
              <a:rPr lang="el-GR" dirty="0" smtClean="0">
                <a:solidFill>
                  <a:schemeClr val="bg1"/>
                </a:solidFill>
                <a:latin typeface="Bahnschrift Condensed" panose="020B0502040204020203" pitchFamily="34" charset="0"/>
              </a:rPr>
              <a:t>και </a:t>
            </a:r>
            <a:r>
              <a:rPr lang="el-GR" dirty="0">
                <a:solidFill>
                  <a:schemeClr val="bg1"/>
                </a:solidFill>
                <a:latin typeface="Bahnschrift Condensed" panose="020B0502040204020203" pitchFamily="34" charset="0"/>
              </a:rPr>
              <a:t>Ματ </a:t>
            </a:r>
            <a:r>
              <a:rPr lang="el-GR" dirty="0" smtClean="0">
                <a:solidFill>
                  <a:schemeClr val="bg1"/>
                </a:solidFill>
                <a:latin typeface="Bahnschrift Condensed" panose="020B0502040204020203" pitchFamily="34" charset="0"/>
              </a:rPr>
              <a:t>Χέλντερς. </a:t>
            </a:r>
            <a:r>
              <a:rPr lang="el-GR" dirty="0">
                <a:solidFill>
                  <a:schemeClr val="bg1"/>
                </a:solidFill>
                <a:latin typeface="Bahnschrift Condensed" panose="020B0502040204020203" pitchFamily="34" charset="0"/>
              </a:rPr>
              <a:t>Ο πρώτος τους δίσκος "Whatever </a:t>
            </a:r>
            <a:r>
              <a:rPr lang="el-GR" dirty="0" err="1">
                <a:solidFill>
                  <a:schemeClr val="bg1"/>
                </a:solidFill>
                <a:latin typeface="Bahnschrift Condensed" panose="020B0502040204020203" pitchFamily="34" charset="0"/>
              </a:rPr>
              <a:t>People</a:t>
            </a:r>
            <a:r>
              <a:rPr lang="el-GR" dirty="0">
                <a:solidFill>
                  <a:schemeClr val="bg1"/>
                </a:solidFill>
                <a:latin typeface="Bahnschrift Condensed" panose="020B0502040204020203" pitchFamily="34" charset="0"/>
              </a:rPr>
              <a:t> </a:t>
            </a:r>
            <a:r>
              <a:rPr lang="el-GR" dirty="0" err="1">
                <a:solidFill>
                  <a:schemeClr val="bg1"/>
                </a:solidFill>
                <a:latin typeface="Bahnschrift Condensed" panose="020B0502040204020203" pitchFamily="34" charset="0"/>
              </a:rPr>
              <a:t>Say</a:t>
            </a:r>
            <a:r>
              <a:rPr lang="el-GR" dirty="0">
                <a:solidFill>
                  <a:schemeClr val="bg1"/>
                </a:solidFill>
                <a:latin typeface="Bahnschrift Condensed" panose="020B0502040204020203" pitchFamily="34" charset="0"/>
              </a:rPr>
              <a:t> I </a:t>
            </a:r>
            <a:r>
              <a:rPr lang="el-GR" dirty="0" err="1">
                <a:solidFill>
                  <a:schemeClr val="bg1"/>
                </a:solidFill>
                <a:latin typeface="Bahnschrift Condensed" panose="020B0502040204020203" pitchFamily="34" charset="0"/>
              </a:rPr>
              <a:t>Am</a:t>
            </a:r>
            <a:r>
              <a:rPr lang="el-GR" dirty="0">
                <a:solidFill>
                  <a:schemeClr val="bg1"/>
                </a:solidFill>
                <a:latin typeface="Bahnschrift Condensed" panose="020B0502040204020203" pitchFamily="34" charset="0"/>
              </a:rPr>
              <a:t>, </a:t>
            </a:r>
            <a:r>
              <a:rPr lang="el-GR" dirty="0" err="1">
                <a:solidFill>
                  <a:schemeClr val="bg1"/>
                </a:solidFill>
                <a:latin typeface="Bahnschrift Condensed" panose="020B0502040204020203" pitchFamily="34" charset="0"/>
              </a:rPr>
              <a:t>That's</a:t>
            </a:r>
            <a:r>
              <a:rPr lang="el-GR" dirty="0">
                <a:solidFill>
                  <a:schemeClr val="bg1"/>
                </a:solidFill>
                <a:latin typeface="Bahnschrift Condensed" panose="020B0502040204020203" pitchFamily="34" charset="0"/>
              </a:rPr>
              <a:t> </a:t>
            </a:r>
            <a:r>
              <a:rPr lang="el-GR" dirty="0" err="1">
                <a:solidFill>
                  <a:schemeClr val="bg1"/>
                </a:solidFill>
                <a:latin typeface="Bahnschrift Condensed" panose="020B0502040204020203" pitchFamily="34" charset="0"/>
              </a:rPr>
              <a:t>What</a:t>
            </a:r>
            <a:r>
              <a:rPr lang="el-GR" dirty="0">
                <a:solidFill>
                  <a:schemeClr val="bg1"/>
                </a:solidFill>
                <a:latin typeface="Bahnschrift Condensed" panose="020B0502040204020203" pitchFamily="34" charset="0"/>
              </a:rPr>
              <a:t> I' m </a:t>
            </a:r>
            <a:r>
              <a:rPr lang="el-GR" dirty="0" err="1">
                <a:solidFill>
                  <a:schemeClr val="bg1"/>
                </a:solidFill>
                <a:latin typeface="Bahnschrift Condensed" panose="020B0502040204020203" pitchFamily="34" charset="0"/>
              </a:rPr>
              <a:t>Not</a:t>
            </a:r>
            <a:r>
              <a:rPr lang="el-GR" dirty="0">
                <a:solidFill>
                  <a:schemeClr val="bg1"/>
                </a:solidFill>
                <a:latin typeface="Bahnschrift Condensed" panose="020B0502040204020203" pitchFamily="34" charset="0"/>
              </a:rPr>
              <a:t>", είναι ο γρηγορότερος σε πωλήσεις πρώτος δίσκος στη Μεγάλη Βρετανία, ξεπερνώντας τον δίσκο των </a:t>
            </a:r>
            <a:r>
              <a:rPr lang="el-GR" dirty="0" err="1">
                <a:solidFill>
                  <a:schemeClr val="bg1"/>
                </a:solidFill>
                <a:latin typeface="Bahnschrift Condensed" panose="020B0502040204020203" pitchFamily="34" charset="0"/>
              </a:rPr>
              <a:t>Oasis</a:t>
            </a:r>
            <a:r>
              <a:rPr lang="el-GR" dirty="0">
                <a:solidFill>
                  <a:schemeClr val="bg1"/>
                </a:solidFill>
                <a:latin typeface="Bahnschrift Condensed" panose="020B0502040204020203" pitchFamily="34" charset="0"/>
              </a:rPr>
              <a:t> "</a:t>
            </a:r>
            <a:r>
              <a:rPr lang="el-GR" dirty="0" err="1">
                <a:solidFill>
                  <a:schemeClr val="bg1"/>
                </a:solidFill>
                <a:latin typeface="Bahnschrift Condensed" panose="020B0502040204020203" pitchFamily="34" charset="0"/>
              </a:rPr>
              <a:t>Definitely</a:t>
            </a:r>
            <a:r>
              <a:rPr lang="el-GR" dirty="0">
                <a:solidFill>
                  <a:schemeClr val="bg1"/>
                </a:solidFill>
                <a:latin typeface="Bahnschrift Condensed" panose="020B0502040204020203" pitchFamily="34" charset="0"/>
              </a:rPr>
              <a:t> </a:t>
            </a:r>
            <a:r>
              <a:rPr lang="el-GR" dirty="0" err="1">
                <a:solidFill>
                  <a:schemeClr val="bg1"/>
                </a:solidFill>
                <a:latin typeface="Bahnschrift Condensed" panose="020B0502040204020203" pitchFamily="34" charset="0"/>
              </a:rPr>
              <a:t>Maybe</a:t>
            </a:r>
            <a:r>
              <a:rPr lang="el-GR" dirty="0">
                <a:solidFill>
                  <a:schemeClr val="bg1"/>
                </a:solidFill>
                <a:latin typeface="Bahnschrift Condensed" panose="020B0502040204020203" pitchFamily="34" charset="0"/>
              </a:rPr>
              <a:t>". Οι </a:t>
            </a:r>
            <a:r>
              <a:rPr lang="el-GR" dirty="0" err="1">
                <a:solidFill>
                  <a:schemeClr val="bg1"/>
                </a:solidFill>
                <a:latin typeface="Bahnschrift Condensed" panose="020B0502040204020203" pitchFamily="34" charset="0"/>
              </a:rPr>
              <a:t>Arctic</a:t>
            </a:r>
            <a:r>
              <a:rPr lang="el-GR" dirty="0">
                <a:solidFill>
                  <a:schemeClr val="bg1"/>
                </a:solidFill>
                <a:latin typeface="Bahnschrift Condensed" panose="020B0502040204020203" pitchFamily="34" charset="0"/>
              </a:rPr>
              <a:t> </a:t>
            </a:r>
            <a:r>
              <a:rPr lang="el-GR" dirty="0" err="1">
                <a:solidFill>
                  <a:schemeClr val="bg1"/>
                </a:solidFill>
                <a:latin typeface="Bahnschrift Condensed" panose="020B0502040204020203" pitchFamily="34" charset="0"/>
              </a:rPr>
              <a:t>Monkeys</a:t>
            </a:r>
            <a:r>
              <a:rPr lang="el-GR" dirty="0">
                <a:solidFill>
                  <a:schemeClr val="bg1"/>
                </a:solidFill>
                <a:latin typeface="Bahnschrift Condensed" panose="020B0502040204020203" pitchFamily="34" charset="0"/>
              </a:rPr>
              <a:t> ήταν ένα από τα πρώτα συγκροτήματα που εμφανίστηκαν στη δημοσιότητα από το Διαδίκτυο.</a:t>
            </a:r>
          </a:p>
        </p:txBody>
      </p:sp>
      <p:pic>
        <p:nvPicPr>
          <p:cNvPr id="4" name="Εικόνα 3"/>
          <p:cNvPicPr>
            <a:picLocks noChangeAspect="1"/>
          </p:cNvPicPr>
          <p:nvPr/>
        </p:nvPicPr>
        <p:blipFill>
          <a:blip r:embed="rId2"/>
          <a:stretch>
            <a:fillRect/>
          </a:stretch>
        </p:blipFill>
        <p:spPr>
          <a:xfrm>
            <a:off x="7279605" y="0"/>
            <a:ext cx="2560637" cy="2560637"/>
          </a:xfrm>
          <a:prstGeom prst="rect">
            <a:avLst/>
          </a:prstGeom>
        </p:spPr>
      </p:pic>
      <p:pic>
        <p:nvPicPr>
          <p:cNvPr id="5" name="Εικόνα 4"/>
          <p:cNvPicPr>
            <a:picLocks noChangeAspect="1"/>
          </p:cNvPicPr>
          <p:nvPr/>
        </p:nvPicPr>
        <p:blipFill>
          <a:blip r:embed="rId3"/>
          <a:stretch>
            <a:fillRect/>
          </a:stretch>
        </p:blipFill>
        <p:spPr>
          <a:xfrm>
            <a:off x="7655842" y="4495483"/>
            <a:ext cx="3607365" cy="2029143"/>
          </a:xfrm>
          <a:prstGeom prst="rect">
            <a:avLst/>
          </a:prstGeom>
        </p:spPr>
      </p:pic>
      <p:pic>
        <p:nvPicPr>
          <p:cNvPr id="6" name="Εικόνα 5"/>
          <p:cNvPicPr>
            <a:picLocks noChangeAspect="1"/>
          </p:cNvPicPr>
          <p:nvPr/>
        </p:nvPicPr>
        <p:blipFill>
          <a:blip r:embed="rId4"/>
          <a:stretch>
            <a:fillRect/>
          </a:stretch>
        </p:blipFill>
        <p:spPr>
          <a:xfrm>
            <a:off x="9546202" y="2560637"/>
            <a:ext cx="1782763" cy="1782763"/>
          </a:xfrm>
          <a:prstGeom prst="rect">
            <a:avLst/>
          </a:prstGeom>
        </p:spPr>
      </p:pic>
    </p:spTree>
    <p:extLst>
      <p:ext uri="{BB962C8B-B14F-4D97-AF65-F5344CB8AC3E}">
        <p14:creationId xmlns:p14="http://schemas.microsoft.com/office/powerpoint/2010/main" val="1798577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278DE"/>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14325"/>
            <a:ext cx="10515600" cy="1325563"/>
          </a:xfrm>
        </p:spPr>
        <p:txBody>
          <a:bodyPr/>
          <a:lstStyle/>
          <a:p>
            <a:pPr algn="ctr"/>
            <a:r>
              <a:rPr lang="el-GR" dirty="0" smtClean="0">
                <a:latin typeface="Segoe Script" panose="030B0504020000000003" pitchFamily="66" charset="0"/>
              </a:rPr>
              <a:t>ΕΡΓΑ ΤΗΣ </a:t>
            </a:r>
            <a:r>
              <a:rPr lang="en-US" dirty="0" smtClean="0">
                <a:latin typeface="Segoe Script" panose="030B0504020000000003" pitchFamily="66" charset="0"/>
              </a:rPr>
              <a:t>INDIE ROCK</a:t>
            </a:r>
            <a:endParaRPr lang="el-GR" dirty="0">
              <a:latin typeface="Segoe Script" panose="030B0504020000000003" pitchFamily="66" charset="0"/>
            </a:endParaRPr>
          </a:p>
        </p:txBody>
      </p:sp>
      <p:sp>
        <p:nvSpPr>
          <p:cNvPr id="3" name="Θέση περιεχομένου 2"/>
          <p:cNvSpPr>
            <a:spLocks noGrp="1"/>
          </p:cNvSpPr>
          <p:nvPr>
            <p:ph idx="1"/>
          </p:nvPr>
        </p:nvSpPr>
        <p:spPr>
          <a:xfrm>
            <a:off x="523240" y="1551305"/>
            <a:ext cx="10515600" cy="4351338"/>
          </a:xfrm>
          <a:solidFill>
            <a:srgbClr val="DBBFE7"/>
          </a:solidFill>
        </p:spPr>
        <p:txBody>
          <a:bodyPr>
            <a:normAutofit lnSpcReduction="10000"/>
          </a:bodyPr>
          <a:lstStyle/>
          <a:p>
            <a:r>
              <a:rPr lang="en-US" dirty="0" smtClean="0"/>
              <a:t>ARCTIC MONKEYS</a:t>
            </a:r>
            <a:r>
              <a:rPr lang="el-GR" dirty="0" smtClean="0"/>
              <a:t>: </a:t>
            </a:r>
            <a:r>
              <a:rPr lang="en-US" dirty="0"/>
              <a:t>R U MINE </a:t>
            </a:r>
            <a:r>
              <a:rPr lang="en-US" dirty="0">
                <a:solidFill>
                  <a:schemeClr val="bg2">
                    <a:lumMod val="75000"/>
                  </a:schemeClr>
                </a:solidFill>
                <a:hlinkClick r:id="rId2"/>
              </a:rPr>
              <a:t>https://</a:t>
            </a:r>
            <a:r>
              <a:rPr lang="en-US" dirty="0" smtClean="0">
                <a:solidFill>
                  <a:schemeClr val="bg2">
                    <a:lumMod val="75000"/>
                  </a:schemeClr>
                </a:solidFill>
                <a:hlinkClick r:id="rId2"/>
              </a:rPr>
              <a:t>youtu.be/ngzC_8zqInk?si=crg1nC9kcCFOQ9MN</a:t>
            </a:r>
            <a:r>
              <a:rPr lang="en-US" dirty="0" smtClean="0">
                <a:solidFill>
                  <a:schemeClr val="bg2">
                    <a:lumMod val="75000"/>
                  </a:schemeClr>
                </a:solidFill>
              </a:rPr>
              <a:t> </a:t>
            </a:r>
          </a:p>
          <a:p>
            <a:r>
              <a:rPr lang="en-US" dirty="0" smtClean="0"/>
              <a:t>THE SMITHS</a:t>
            </a:r>
            <a:r>
              <a:rPr lang="el-GR" dirty="0" smtClean="0"/>
              <a:t>: </a:t>
            </a:r>
            <a:r>
              <a:rPr lang="en-US" dirty="0"/>
              <a:t>HEAVEN KNOWS I’M MISERABLE NOW </a:t>
            </a:r>
            <a:r>
              <a:rPr lang="en-US" dirty="0">
                <a:hlinkClick r:id="rId3"/>
              </a:rPr>
              <a:t>https://</a:t>
            </a:r>
            <a:r>
              <a:rPr lang="en-US" dirty="0" smtClean="0">
                <a:hlinkClick r:id="rId3"/>
              </a:rPr>
              <a:t>youtu.be/PQyqrlFOe5s?si=sRitaDcMSsOhmG5-</a:t>
            </a:r>
            <a:endParaRPr lang="en-US" dirty="0" smtClean="0"/>
          </a:p>
          <a:p>
            <a:r>
              <a:rPr lang="en-US" dirty="0" smtClean="0"/>
              <a:t>THE CURE</a:t>
            </a:r>
            <a:r>
              <a:rPr lang="el-GR" dirty="0" smtClean="0"/>
              <a:t>:</a:t>
            </a:r>
            <a:r>
              <a:rPr lang="en-US" dirty="0"/>
              <a:t> BOYS DON’T CRY </a:t>
            </a:r>
            <a:r>
              <a:rPr lang="en-US" dirty="0">
                <a:hlinkClick r:id="rId4"/>
              </a:rPr>
              <a:t>https://</a:t>
            </a:r>
            <a:r>
              <a:rPr lang="en-US" dirty="0" smtClean="0">
                <a:hlinkClick r:id="rId4"/>
              </a:rPr>
              <a:t>youtu.be/latEhwt1uis?si=zsC1iGjLsQGyqkjC</a:t>
            </a:r>
            <a:r>
              <a:rPr lang="en-US" dirty="0" smtClean="0"/>
              <a:t> </a:t>
            </a:r>
          </a:p>
          <a:p>
            <a:r>
              <a:rPr lang="en-US" dirty="0" smtClean="0"/>
              <a:t> THE STROKES</a:t>
            </a:r>
            <a:r>
              <a:rPr lang="el-GR" dirty="0" smtClean="0"/>
              <a:t>:</a:t>
            </a:r>
            <a:r>
              <a:rPr lang="en-US" dirty="0"/>
              <a:t> THE ADULTS ARE TALKING </a:t>
            </a:r>
            <a:r>
              <a:rPr lang="en-US" dirty="0">
                <a:hlinkClick r:id="rId5"/>
              </a:rPr>
              <a:t>https://</a:t>
            </a:r>
            <a:r>
              <a:rPr lang="en-US" dirty="0" smtClean="0">
                <a:hlinkClick r:id="rId5"/>
              </a:rPr>
              <a:t>youtu.be/o4qsjmLxhow?si=FOdi8FlUINk0-6Kq</a:t>
            </a:r>
            <a:endParaRPr lang="en-US" dirty="0" smtClean="0"/>
          </a:p>
          <a:p>
            <a:r>
              <a:rPr lang="en-US" dirty="0" smtClean="0"/>
              <a:t>PIXIES</a:t>
            </a:r>
            <a:r>
              <a:rPr lang="el-GR" dirty="0" smtClean="0"/>
              <a:t>:</a:t>
            </a:r>
            <a:r>
              <a:rPr lang="en-US" dirty="0"/>
              <a:t> WHERE IS MY MIND  </a:t>
            </a:r>
            <a:r>
              <a:rPr lang="en-US" dirty="0">
                <a:hlinkClick r:id="rId6"/>
              </a:rPr>
              <a:t>https://</a:t>
            </a:r>
            <a:r>
              <a:rPr lang="en-US" dirty="0" smtClean="0">
                <a:hlinkClick r:id="rId6"/>
              </a:rPr>
              <a:t>youtu.be/33ytJpODUUs?si=cgcTN4HGwnKtVqgE</a:t>
            </a:r>
            <a:r>
              <a:rPr lang="en-US" dirty="0" smtClean="0"/>
              <a:t> </a:t>
            </a:r>
          </a:p>
          <a:p>
            <a:endParaRPr lang="el-GR" dirty="0"/>
          </a:p>
        </p:txBody>
      </p:sp>
    </p:spTree>
    <p:extLst>
      <p:ext uri="{BB962C8B-B14F-4D97-AF65-F5344CB8AC3E}">
        <p14:creationId xmlns:p14="http://schemas.microsoft.com/office/powerpoint/2010/main" val="4223088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4">
              <a:lumMod val="40000"/>
              <a:lumOff val="60000"/>
            </a:schemeClr>
          </a:solidFill>
        </p:spPr>
        <p:txBody>
          <a:bodyPr/>
          <a:lstStyle/>
          <a:p>
            <a:r>
              <a:rPr lang="en-US" dirty="0" smtClean="0">
                <a:solidFill>
                  <a:schemeClr val="accent4">
                    <a:lumMod val="50000"/>
                  </a:schemeClr>
                </a:solidFill>
                <a:latin typeface="Ravie" panose="04040805050809020602" pitchFamily="82" charset="0"/>
              </a:rPr>
              <a:t>GRUNGE ROCK</a:t>
            </a:r>
            <a:endParaRPr lang="el-GR" dirty="0">
              <a:solidFill>
                <a:schemeClr val="accent4">
                  <a:lumMod val="50000"/>
                </a:schemeClr>
              </a:solidFill>
            </a:endParaRPr>
          </a:p>
        </p:txBody>
      </p:sp>
      <p:sp>
        <p:nvSpPr>
          <p:cNvPr id="3" name="Θέση περιεχομένου 2"/>
          <p:cNvSpPr>
            <a:spLocks noGrp="1"/>
          </p:cNvSpPr>
          <p:nvPr>
            <p:ph idx="1"/>
          </p:nvPr>
        </p:nvSpPr>
        <p:spPr>
          <a:xfrm>
            <a:off x="411480" y="1409065"/>
            <a:ext cx="7909560" cy="4351338"/>
          </a:xfrm>
        </p:spPr>
        <p:txBody>
          <a:bodyPr>
            <a:noAutofit/>
          </a:bodyPr>
          <a:lstStyle/>
          <a:p>
            <a:r>
              <a:rPr lang="el-GR" sz="2300" dirty="0"/>
              <a:t>Η </a:t>
            </a:r>
            <a:r>
              <a:rPr lang="en-US" sz="2300" dirty="0" smtClean="0"/>
              <a:t>grunge </a:t>
            </a:r>
            <a:r>
              <a:rPr lang="el-GR" sz="2300" dirty="0" smtClean="0"/>
              <a:t>είναι </a:t>
            </a:r>
            <a:r>
              <a:rPr lang="el-GR" sz="2300" dirty="0"/>
              <a:t>είδος της εναλλακτικής ροκ μουσικής, το οποίο αναπτύχθηκε στα μέσα του 1980 στην πολιτεία της </a:t>
            </a:r>
            <a:r>
              <a:rPr lang="en-US" sz="2300" dirty="0" smtClean="0"/>
              <a:t>Washington </a:t>
            </a:r>
            <a:r>
              <a:rPr lang="el-GR" sz="2300" dirty="0" smtClean="0"/>
              <a:t>των </a:t>
            </a:r>
            <a:r>
              <a:rPr lang="el-GR" sz="2300" dirty="0"/>
              <a:t>Ηνωμένων Πολιτειών Αμερικής, και κυρίως </a:t>
            </a:r>
            <a:r>
              <a:rPr lang="el-GR" sz="2300" dirty="0" smtClean="0"/>
              <a:t>στο</a:t>
            </a:r>
            <a:r>
              <a:rPr lang="en-US" sz="2300" dirty="0" smtClean="0"/>
              <a:t> Seattle</a:t>
            </a:r>
            <a:r>
              <a:rPr lang="el-GR" sz="2300" dirty="0" smtClean="0"/>
              <a:t>. </a:t>
            </a:r>
            <a:r>
              <a:rPr lang="el-GR" sz="2300" dirty="0"/>
              <a:t>Η περιοχή του </a:t>
            </a:r>
            <a:r>
              <a:rPr lang="en-US" sz="2300" dirty="0" smtClean="0"/>
              <a:t>Seattle</a:t>
            </a:r>
            <a:r>
              <a:rPr lang="el-GR" sz="2300" dirty="0" smtClean="0"/>
              <a:t>ήταν </a:t>
            </a:r>
            <a:r>
              <a:rPr lang="el-GR" sz="2300" dirty="0"/>
              <a:t>μουσικά απομονωμένη από την υπόλοιπη Αμερική, κάτι που έκανε δυνατή την ανάπτυξη ενός καινούριου είδους ροκ, που δεν θα επηρεαζόταν από τα ΜΜΕ που προέβαλαν τη μουσική βιομηχανία του </a:t>
            </a:r>
            <a:r>
              <a:rPr lang="en-US" sz="2300" dirty="0" smtClean="0"/>
              <a:t>Los Angeles </a:t>
            </a:r>
            <a:r>
              <a:rPr lang="el-GR" sz="2300" dirty="0" smtClean="0"/>
              <a:t>και </a:t>
            </a:r>
            <a:r>
              <a:rPr lang="el-GR" sz="2300" dirty="0"/>
              <a:t>της </a:t>
            </a:r>
            <a:r>
              <a:rPr lang="el-GR" sz="2300" dirty="0" smtClean="0"/>
              <a:t>Νέας Υόρκης. Εμπνευσμένη </a:t>
            </a:r>
            <a:r>
              <a:rPr lang="el-GR" sz="2300" dirty="0"/>
              <a:t>από την σκληροπυρηνική πανκ, την heavy </a:t>
            </a:r>
            <a:r>
              <a:rPr lang="el-GR" sz="2300" dirty="0" smtClean="0"/>
              <a:t>Metal </a:t>
            </a:r>
            <a:r>
              <a:rPr lang="el-GR" sz="2300" dirty="0"/>
              <a:t>και την indie rock, η </a:t>
            </a:r>
            <a:r>
              <a:rPr lang="en-US" sz="2300" dirty="0" smtClean="0"/>
              <a:t>grunge </a:t>
            </a:r>
            <a:r>
              <a:rPr lang="el-GR" sz="2300" dirty="0" smtClean="0"/>
              <a:t>χαρακτηρίζεται </a:t>
            </a:r>
            <a:r>
              <a:rPr lang="el-GR" sz="2300" dirty="0"/>
              <a:t>από ηλεκτρικές κιθάρες με έντονη ηχητική παραμόρφωση, με αρκετό θόρυβο και ηχητικά εφέ. Οι στίχοι είναι απαθείς ή γεμάτοι από θλίψη, και έχει την ίδια θεματολογία με την πανκ</a:t>
            </a:r>
            <a:r>
              <a:rPr lang="el-GR" sz="2300" dirty="0" smtClean="0"/>
              <a:t>. </a:t>
            </a:r>
            <a:r>
              <a:rPr lang="el-GR" sz="2300" dirty="0"/>
              <a:t>Έχει όμως, πολύ πιο αργό τέμπο και πιο περίπλοκη ενορχήστρωση με έντονες διαφορές ανάμεσα στην δυναμική των διαφόρων κομματιών και απαθή ή γεμάτο θλίψη στίχο.</a:t>
            </a:r>
          </a:p>
        </p:txBody>
      </p:sp>
      <p:sp>
        <p:nvSpPr>
          <p:cNvPr id="4" name="TextBox 3"/>
          <p:cNvSpPr txBox="1"/>
          <p:nvPr/>
        </p:nvSpPr>
        <p:spPr>
          <a:xfrm>
            <a:off x="8330565" y="365125"/>
            <a:ext cx="3484880" cy="1200329"/>
          </a:xfrm>
          <a:prstGeom prst="rect">
            <a:avLst/>
          </a:prstGeom>
          <a:noFill/>
        </p:spPr>
        <p:txBody>
          <a:bodyPr wrap="square" rtlCol="0">
            <a:spAutoFit/>
          </a:bodyPr>
          <a:lstStyle/>
          <a:p>
            <a:r>
              <a:rPr lang="el-GR" dirty="0" smtClean="0">
                <a:latin typeface="Century Gothic" panose="020B0502020202020204" pitchFamily="34" charset="0"/>
              </a:rPr>
              <a:t>Μεγάλη επιτυχία γνώρισαν οι: </a:t>
            </a:r>
            <a:r>
              <a:rPr lang="en-US" dirty="0" smtClean="0">
                <a:latin typeface="Arial Rounded MT Bold" panose="020F0704030504030204" pitchFamily="34" charset="0"/>
              </a:rPr>
              <a:t>Nirvana, Soundgarden, Alice in Chains, The smashing pumpkins</a:t>
            </a:r>
            <a:endParaRPr lang="el-GR" dirty="0"/>
          </a:p>
        </p:txBody>
      </p:sp>
      <p:pic>
        <p:nvPicPr>
          <p:cNvPr id="5" name="Εικόνα 4"/>
          <p:cNvPicPr>
            <a:picLocks noChangeAspect="1"/>
          </p:cNvPicPr>
          <p:nvPr/>
        </p:nvPicPr>
        <p:blipFill>
          <a:blip r:embed="rId2"/>
          <a:stretch>
            <a:fillRect/>
          </a:stretch>
        </p:blipFill>
        <p:spPr>
          <a:xfrm>
            <a:off x="9839325" y="1409065"/>
            <a:ext cx="1976120" cy="1976120"/>
          </a:xfrm>
          <a:prstGeom prst="rect">
            <a:avLst/>
          </a:prstGeom>
        </p:spPr>
      </p:pic>
      <p:pic>
        <p:nvPicPr>
          <p:cNvPr id="6" name="Εικόνα 5"/>
          <p:cNvPicPr>
            <a:picLocks noChangeAspect="1"/>
          </p:cNvPicPr>
          <p:nvPr/>
        </p:nvPicPr>
        <p:blipFill>
          <a:blip r:embed="rId3"/>
          <a:stretch>
            <a:fillRect/>
          </a:stretch>
        </p:blipFill>
        <p:spPr>
          <a:xfrm>
            <a:off x="8624001" y="3698239"/>
            <a:ext cx="1919221" cy="2839085"/>
          </a:xfrm>
          <a:prstGeom prst="rect">
            <a:avLst/>
          </a:prstGeom>
        </p:spPr>
      </p:pic>
    </p:spTree>
    <p:extLst>
      <p:ext uri="{BB962C8B-B14F-4D97-AF65-F5344CB8AC3E}">
        <p14:creationId xmlns:p14="http://schemas.microsoft.com/office/powerpoint/2010/main" val="5046858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50000"/>
                  </a:schemeClr>
                </a:solidFill>
                <a:latin typeface="Franklin Gothic Heavy" panose="020B0903020102020204" pitchFamily="34" charset="0"/>
              </a:rPr>
              <a:t>Έ</a:t>
            </a:r>
            <a:r>
              <a:rPr lang="el-GR" dirty="0" smtClean="0">
                <a:solidFill>
                  <a:schemeClr val="accent4">
                    <a:lumMod val="50000"/>
                  </a:schemeClr>
                </a:solidFill>
                <a:latin typeface="Franklin Gothic Heavy" panose="020B0903020102020204" pitchFamily="34" charset="0"/>
              </a:rPr>
              <a:t>ργα της </a:t>
            </a:r>
            <a:r>
              <a:rPr lang="en-US" dirty="0" smtClean="0">
                <a:solidFill>
                  <a:schemeClr val="accent4">
                    <a:lumMod val="50000"/>
                  </a:schemeClr>
                </a:solidFill>
                <a:latin typeface="Franklin Gothic Heavy" panose="020B0903020102020204" pitchFamily="34" charset="0"/>
              </a:rPr>
              <a:t>Grunge Rock</a:t>
            </a:r>
            <a:endParaRPr lang="el-GR" dirty="0">
              <a:solidFill>
                <a:schemeClr val="accent4">
                  <a:lumMod val="50000"/>
                </a:schemeClr>
              </a:solidFill>
              <a:latin typeface="Franklin Gothic Heavy" panose="020B0903020102020204" pitchFamily="34" charset="0"/>
            </a:endParaRPr>
          </a:p>
        </p:txBody>
      </p:sp>
      <p:sp>
        <p:nvSpPr>
          <p:cNvPr id="3" name="Θέση περιεχομένου 2"/>
          <p:cNvSpPr>
            <a:spLocks noGrp="1"/>
          </p:cNvSpPr>
          <p:nvPr>
            <p:ph idx="1"/>
          </p:nvPr>
        </p:nvSpPr>
        <p:spPr>
          <a:xfrm>
            <a:off x="838200" y="1490345"/>
            <a:ext cx="6649720" cy="4351338"/>
          </a:xfrm>
        </p:spPr>
        <p:txBody>
          <a:bodyPr/>
          <a:lstStyle/>
          <a:p>
            <a:r>
              <a:rPr lang="el-GR" dirty="0" smtClean="0"/>
              <a:t>Ν</a:t>
            </a:r>
            <a:r>
              <a:rPr lang="en-US" dirty="0" err="1" smtClean="0"/>
              <a:t>irvana</a:t>
            </a:r>
            <a:r>
              <a:rPr lang="el-GR" dirty="0" smtClean="0"/>
              <a:t>:</a:t>
            </a:r>
            <a:r>
              <a:rPr lang="en-US" dirty="0" smtClean="0"/>
              <a:t> Come </a:t>
            </a:r>
            <a:r>
              <a:rPr lang="en-US" dirty="0"/>
              <a:t>as you are </a:t>
            </a:r>
            <a:r>
              <a:rPr lang="en-US" dirty="0">
                <a:hlinkClick r:id="rId2"/>
              </a:rPr>
              <a:t>https://</a:t>
            </a:r>
            <a:r>
              <a:rPr lang="en-US" dirty="0" smtClean="0">
                <a:hlinkClick r:id="rId2"/>
              </a:rPr>
              <a:t>youtu.be/abf_WszJgwA?si=jv9yQYHPbibMFDY7</a:t>
            </a:r>
            <a:r>
              <a:rPr lang="en-US" dirty="0" smtClean="0"/>
              <a:t> </a:t>
            </a:r>
          </a:p>
          <a:p>
            <a:r>
              <a:rPr lang="en-US" dirty="0" smtClean="0"/>
              <a:t>Soundgarden</a:t>
            </a:r>
            <a:r>
              <a:rPr lang="el-GR" dirty="0" smtClean="0"/>
              <a:t>: </a:t>
            </a:r>
            <a:r>
              <a:rPr lang="en-US" dirty="0" smtClean="0"/>
              <a:t>Black </a:t>
            </a:r>
            <a:r>
              <a:rPr lang="en-US" dirty="0"/>
              <a:t>Hole sun </a:t>
            </a:r>
            <a:r>
              <a:rPr lang="en-US" dirty="0">
                <a:hlinkClick r:id="rId3"/>
              </a:rPr>
              <a:t>https://</a:t>
            </a:r>
            <a:r>
              <a:rPr lang="en-US" dirty="0" smtClean="0">
                <a:hlinkClick r:id="rId3"/>
              </a:rPr>
              <a:t>youtu.be/Y6Kz6aXsBSs?si=fiO7StiTr0tA1lnB</a:t>
            </a:r>
            <a:r>
              <a:rPr lang="en-US" dirty="0" smtClean="0"/>
              <a:t> </a:t>
            </a:r>
          </a:p>
          <a:p>
            <a:r>
              <a:rPr lang="en-US" dirty="0" smtClean="0"/>
              <a:t>The </a:t>
            </a:r>
            <a:r>
              <a:rPr lang="en-US" dirty="0"/>
              <a:t>smashing pumpkins </a:t>
            </a:r>
            <a:r>
              <a:rPr lang="en-US" dirty="0">
                <a:hlinkClick r:id="rId4"/>
              </a:rPr>
              <a:t>https://</a:t>
            </a:r>
            <a:r>
              <a:rPr lang="en-US" dirty="0" smtClean="0">
                <a:hlinkClick r:id="rId4"/>
              </a:rPr>
              <a:t>youtu.be/Lr58WHo2ndM?si=PLiEF5QgXOGxEx-9</a:t>
            </a:r>
            <a:r>
              <a:rPr lang="en-US" dirty="0" smtClean="0"/>
              <a:t> </a:t>
            </a:r>
            <a:endParaRPr lang="el-GR" dirty="0"/>
          </a:p>
        </p:txBody>
      </p:sp>
      <p:pic>
        <p:nvPicPr>
          <p:cNvPr id="4" name="Εικόνα 3"/>
          <p:cNvPicPr>
            <a:picLocks noChangeAspect="1"/>
          </p:cNvPicPr>
          <p:nvPr/>
        </p:nvPicPr>
        <p:blipFill>
          <a:blip r:embed="rId5"/>
          <a:stretch>
            <a:fillRect/>
          </a:stretch>
        </p:blipFill>
        <p:spPr>
          <a:xfrm>
            <a:off x="8405813" y="1690688"/>
            <a:ext cx="3085147" cy="3085147"/>
          </a:xfrm>
          <a:prstGeom prst="rect">
            <a:avLst/>
          </a:prstGeom>
        </p:spPr>
      </p:pic>
    </p:spTree>
    <p:extLst>
      <p:ext uri="{BB962C8B-B14F-4D97-AF65-F5344CB8AC3E}">
        <p14:creationId xmlns:p14="http://schemas.microsoft.com/office/powerpoint/2010/main" val="3584805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278DE"/>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p:txBody>
          <a:bodyPr/>
          <a:lstStyle/>
          <a:p>
            <a:endParaRPr lang="el-GR"/>
          </a:p>
        </p:txBody>
      </p:sp>
      <p:sp>
        <p:nvSpPr>
          <p:cNvPr id="4" name="Στρογγυλεμένο ορθογώνιο 3"/>
          <p:cNvSpPr/>
          <p:nvPr/>
        </p:nvSpPr>
        <p:spPr>
          <a:xfrm>
            <a:off x="483950" y="613019"/>
            <a:ext cx="11006848" cy="5072637"/>
          </a:xfrm>
          <a:prstGeom prst="roundRect">
            <a:avLst/>
          </a:prstGeom>
          <a:solidFill>
            <a:srgbClr val="DBB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1167319" y="700391"/>
            <a:ext cx="7908587" cy="1077218"/>
          </a:xfrm>
          <a:prstGeom prst="rect">
            <a:avLst/>
          </a:prstGeom>
          <a:noFill/>
        </p:spPr>
        <p:txBody>
          <a:bodyPr wrap="square" rtlCol="0">
            <a:spAutoFit/>
          </a:bodyPr>
          <a:lstStyle/>
          <a:p>
            <a:endParaRPr lang="el-GR" sz="3200" dirty="0" smtClean="0"/>
          </a:p>
          <a:p>
            <a:r>
              <a:rPr lang="el-GR" sz="3200" dirty="0" smtClean="0"/>
              <a:t>ΤΙ ΕΊΝΑΙ Η ΡΟΚ ΜΟΥΣΙΚΗ:</a:t>
            </a:r>
            <a:endParaRPr lang="el-GR" sz="3200" dirty="0"/>
          </a:p>
        </p:txBody>
      </p:sp>
      <p:sp>
        <p:nvSpPr>
          <p:cNvPr id="6" name="TextBox 5"/>
          <p:cNvSpPr txBox="1"/>
          <p:nvPr/>
        </p:nvSpPr>
        <p:spPr>
          <a:xfrm>
            <a:off x="1031132" y="2025954"/>
            <a:ext cx="9912485" cy="2677656"/>
          </a:xfrm>
          <a:prstGeom prst="rect">
            <a:avLst/>
          </a:prstGeom>
          <a:noFill/>
        </p:spPr>
        <p:txBody>
          <a:bodyPr wrap="square" rtlCol="0">
            <a:spAutoFit/>
          </a:bodyPr>
          <a:lstStyle/>
          <a:p>
            <a:r>
              <a:rPr lang="el-GR" sz="2800" dirty="0" smtClean="0"/>
              <a:t>Η μουσική ροκ (rock) στο σύνολό της, αποτελεί ένα είδος δημοφιλούς μουσικής που χαρακτηρίζεται συνήθως από έντονο ρυθμό και από ευδιάκριτη, χαρακτηριστική μελωδία φωνητικών η οποία συνοδεύεται συνήθως από ηλεκτρικές κιθάρες, ηλεκτρικό μπάσο και ντραμς. Πολλές φορές χρησιμοποιούνται και πληκτροφόρα όργανα, όπως πιάνο ή συνθεσάιζερ.</a:t>
            </a:r>
            <a:endParaRPr lang="el-GR" sz="2800" dirty="0"/>
          </a:p>
        </p:txBody>
      </p:sp>
    </p:spTree>
    <p:extLst>
      <p:ext uri="{BB962C8B-B14F-4D97-AF65-F5344CB8AC3E}">
        <p14:creationId xmlns:p14="http://schemas.microsoft.com/office/powerpoint/2010/main" val="2173155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740923" y="91501"/>
            <a:ext cx="10515600" cy="1325563"/>
          </a:xfrm>
        </p:spPr>
        <p:txBody>
          <a:bodyPr/>
          <a:lstStyle/>
          <a:p>
            <a:r>
              <a:rPr lang="en-US" dirty="0" smtClean="0">
                <a:solidFill>
                  <a:schemeClr val="accent1">
                    <a:lumMod val="50000"/>
                  </a:schemeClr>
                </a:solidFill>
                <a:latin typeface="Algerian" panose="04020705040A02060702" pitchFamily="82" charset="0"/>
              </a:rPr>
              <a:t>Soft rock</a:t>
            </a:r>
            <a:endParaRPr lang="el-GR" dirty="0">
              <a:solidFill>
                <a:schemeClr val="accent1">
                  <a:lumMod val="50000"/>
                </a:schemeClr>
              </a:solidFill>
            </a:endParaRPr>
          </a:p>
        </p:txBody>
      </p:sp>
      <p:sp>
        <p:nvSpPr>
          <p:cNvPr id="3" name="Θέση περιεχομένου 2"/>
          <p:cNvSpPr>
            <a:spLocks noGrp="1"/>
          </p:cNvSpPr>
          <p:nvPr>
            <p:ph idx="1"/>
          </p:nvPr>
        </p:nvSpPr>
        <p:spPr>
          <a:xfrm>
            <a:off x="546369" y="1203055"/>
            <a:ext cx="10515600" cy="2911745"/>
          </a:xfrm>
        </p:spPr>
        <p:txBody>
          <a:bodyPr/>
          <a:lstStyle/>
          <a:p>
            <a:r>
              <a:rPr lang="el-GR" dirty="0" smtClean="0"/>
              <a:t>Το Soft rock είναι μια μορφή ροκ μουσικής που ξεκίνησε στα τέλη της δεκαετίας του 1960 στη Νότια Καλιφόρνια και το Ηνωμένο Βασίλειο, η οποία εξομάλυνσε τα όρια του τραγουδιστή-τραγουδοποιού και της ποπ ροκ, βασιζόμενη σε απλά, μελωδικά τραγούδια με μεγάλες, πλούσιες παραγωγές.</a:t>
            </a:r>
            <a:endParaRPr lang="en-US" dirty="0" smtClean="0"/>
          </a:p>
          <a:p>
            <a:r>
              <a:rPr lang="el-GR" dirty="0" smtClean="0"/>
              <a:t>Κάποια γνωστά συγκροτήματα</a:t>
            </a:r>
            <a:r>
              <a:rPr lang="en-US" dirty="0" smtClean="0"/>
              <a:t> </a:t>
            </a:r>
            <a:r>
              <a:rPr lang="el-GR" dirty="0" smtClean="0"/>
              <a:t>και καλλιτέχνες της</a:t>
            </a:r>
            <a:r>
              <a:rPr lang="en-US" dirty="0" smtClean="0"/>
              <a:t> soft rock</a:t>
            </a:r>
            <a:r>
              <a:rPr lang="el-GR" dirty="0" smtClean="0"/>
              <a:t> είναι οι </a:t>
            </a:r>
            <a:r>
              <a:rPr lang="en-US" dirty="0" smtClean="0"/>
              <a:t>Beatles</a:t>
            </a:r>
            <a:r>
              <a:rPr lang="el-GR" dirty="0" smtClean="0"/>
              <a:t>,ο </a:t>
            </a:r>
            <a:r>
              <a:rPr lang="en-US" dirty="0" smtClean="0"/>
              <a:t>Elton John </a:t>
            </a:r>
            <a:r>
              <a:rPr lang="el-GR" dirty="0" smtClean="0"/>
              <a:t>και </a:t>
            </a:r>
            <a:r>
              <a:rPr lang="en-US" dirty="0" smtClean="0"/>
              <a:t>o Billy Joel</a:t>
            </a:r>
            <a:endParaRPr lang="el-GR" dirty="0" smtClean="0"/>
          </a:p>
          <a:p>
            <a:endParaRPr lang="el-GR" dirty="0"/>
          </a:p>
        </p:txBody>
      </p:sp>
      <p:pic>
        <p:nvPicPr>
          <p:cNvPr id="4" name="Εικόνα 3"/>
          <p:cNvPicPr>
            <a:picLocks noChangeAspect="1"/>
          </p:cNvPicPr>
          <p:nvPr/>
        </p:nvPicPr>
        <p:blipFill>
          <a:blip r:embed="rId2"/>
          <a:stretch>
            <a:fillRect/>
          </a:stretch>
        </p:blipFill>
        <p:spPr>
          <a:xfrm>
            <a:off x="1669811" y="4282416"/>
            <a:ext cx="28575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2325213" y="6492216"/>
            <a:ext cx="1546697" cy="369332"/>
          </a:xfrm>
          <a:prstGeom prst="rect">
            <a:avLst/>
          </a:prstGeom>
          <a:noFill/>
        </p:spPr>
        <p:txBody>
          <a:bodyPr wrap="square" rtlCol="0">
            <a:spAutoFit/>
          </a:bodyPr>
          <a:lstStyle/>
          <a:p>
            <a:r>
              <a:rPr lang="en-US" dirty="0" smtClean="0">
                <a:latin typeface="Bahnschrift" panose="020B0502040204020203" pitchFamily="34" charset="0"/>
              </a:rPr>
              <a:t>The Beatles</a:t>
            </a:r>
            <a:endParaRPr lang="el-GR" dirty="0">
              <a:latin typeface="Bahnschrift" panose="020B0502040204020203" pitchFamily="34" charset="0"/>
            </a:endParaRPr>
          </a:p>
        </p:txBody>
      </p:sp>
      <p:pic>
        <p:nvPicPr>
          <p:cNvPr id="6" name="Εικόνα 5"/>
          <p:cNvPicPr>
            <a:picLocks noChangeAspect="1"/>
          </p:cNvPicPr>
          <p:nvPr/>
        </p:nvPicPr>
        <p:blipFill>
          <a:blip r:embed="rId3"/>
          <a:stretch>
            <a:fillRect/>
          </a:stretch>
        </p:blipFill>
        <p:spPr>
          <a:xfrm>
            <a:off x="8979037" y="4038743"/>
            <a:ext cx="1512651" cy="2344609"/>
          </a:xfrm>
          <a:prstGeom prst="rect">
            <a:avLst/>
          </a:prstGeom>
          <a:ln>
            <a:noFill/>
          </a:ln>
          <a:effectLst>
            <a:outerShdw blurRad="190500" algn="tl" rotWithShape="0">
              <a:srgbClr val="000000">
                <a:alpha val="70000"/>
              </a:srgbClr>
            </a:outerShdw>
          </a:effectLst>
        </p:spPr>
      </p:pic>
      <p:sp>
        <p:nvSpPr>
          <p:cNvPr id="7" name="TextBox 6"/>
          <p:cNvSpPr txBox="1"/>
          <p:nvPr/>
        </p:nvSpPr>
        <p:spPr>
          <a:xfrm>
            <a:off x="8979037" y="6422501"/>
            <a:ext cx="1702342" cy="369332"/>
          </a:xfrm>
          <a:prstGeom prst="rect">
            <a:avLst/>
          </a:prstGeom>
          <a:noFill/>
        </p:spPr>
        <p:txBody>
          <a:bodyPr wrap="square" rtlCol="0">
            <a:spAutoFit/>
          </a:bodyPr>
          <a:lstStyle/>
          <a:p>
            <a:r>
              <a:rPr lang="en-US" dirty="0" smtClean="0">
                <a:latin typeface="Arial Black" panose="020B0A04020102020204" pitchFamily="34" charset="0"/>
              </a:rPr>
              <a:t>Billy Joel</a:t>
            </a:r>
            <a:endParaRPr lang="el-GR" dirty="0">
              <a:latin typeface="Arial Black" panose="020B0A04020102020204" pitchFamily="34" charset="0"/>
            </a:endParaRPr>
          </a:p>
        </p:txBody>
      </p:sp>
      <p:pic>
        <p:nvPicPr>
          <p:cNvPr id="8" name="Εικόνα 7"/>
          <p:cNvPicPr>
            <a:picLocks noChangeAspect="1"/>
          </p:cNvPicPr>
          <p:nvPr/>
        </p:nvPicPr>
        <p:blipFill>
          <a:blip r:embed="rId4"/>
          <a:stretch>
            <a:fillRect/>
          </a:stretch>
        </p:blipFill>
        <p:spPr>
          <a:xfrm>
            <a:off x="5634948" y="4328809"/>
            <a:ext cx="2733472" cy="176447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322065" y="6237835"/>
            <a:ext cx="2546013" cy="369332"/>
          </a:xfrm>
          <a:prstGeom prst="rect">
            <a:avLst/>
          </a:prstGeom>
          <a:noFill/>
        </p:spPr>
        <p:txBody>
          <a:bodyPr wrap="square" rtlCol="0">
            <a:spAutoFit/>
          </a:bodyPr>
          <a:lstStyle/>
          <a:p>
            <a:r>
              <a:rPr lang="en-US" dirty="0" smtClean="0">
                <a:latin typeface="Bahnschrift SemiBold" panose="020B0502040204020203" pitchFamily="34" charset="0"/>
              </a:rPr>
              <a:t>Elton John</a:t>
            </a:r>
            <a:endParaRPr lang="el-GR" dirty="0">
              <a:latin typeface="Bahnschrift SemiBold" panose="020B0502040204020203" pitchFamily="34" charset="0"/>
            </a:endParaRPr>
          </a:p>
        </p:txBody>
      </p:sp>
      <p:sp>
        <p:nvSpPr>
          <p:cNvPr id="10" name="Βέλος λυγισμένο προς τα επάνω 9"/>
          <p:cNvSpPr/>
          <p:nvPr/>
        </p:nvSpPr>
        <p:spPr>
          <a:xfrm rot="5400000">
            <a:off x="-565150" y="3667449"/>
            <a:ext cx="2796988" cy="1062318"/>
          </a:xfrm>
          <a:prstGeom prst="bentUp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35167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a:xfrm>
            <a:off x="838200" y="1520825"/>
            <a:ext cx="10515600" cy="4351338"/>
          </a:xfrm>
        </p:spPr>
        <p:txBody>
          <a:bodyPr/>
          <a:lstStyle/>
          <a:p>
            <a:endParaRPr lang="el-GR" dirty="0"/>
          </a:p>
        </p:txBody>
      </p:sp>
      <p:sp>
        <p:nvSpPr>
          <p:cNvPr id="4" name="Ορθογώνιο 3"/>
          <p:cNvSpPr/>
          <p:nvPr/>
        </p:nvSpPr>
        <p:spPr>
          <a:xfrm>
            <a:off x="462280" y="398145"/>
            <a:ext cx="11267440" cy="607568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 name="TextBox 4"/>
          <p:cNvSpPr txBox="1"/>
          <p:nvPr/>
        </p:nvSpPr>
        <p:spPr>
          <a:xfrm>
            <a:off x="838200" y="599440"/>
            <a:ext cx="8133080" cy="1015663"/>
          </a:xfrm>
          <a:prstGeom prst="rect">
            <a:avLst/>
          </a:prstGeom>
          <a:noFill/>
        </p:spPr>
        <p:txBody>
          <a:bodyPr wrap="square" rtlCol="0">
            <a:spAutoFit/>
          </a:bodyPr>
          <a:lstStyle/>
          <a:p>
            <a:r>
              <a:rPr lang="en-US" sz="6000" dirty="0" smtClean="0">
                <a:latin typeface="Arial Rounded MT Bold" panose="020F0704030504030204" pitchFamily="34" charset="0"/>
              </a:rPr>
              <a:t>THE BEATLES</a:t>
            </a:r>
            <a:endParaRPr lang="el-GR" sz="6000" dirty="0"/>
          </a:p>
        </p:txBody>
      </p:sp>
      <p:pic>
        <p:nvPicPr>
          <p:cNvPr id="6" name="Εικόνα 5"/>
          <p:cNvPicPr>
            <a:picLocks noChangeAspect="1"/>
          </p:cNvPicPr>
          <p:nvPr/>
        </p:nvPicPr>
        <p:blipFill>
          <a:blip r:embed="rId2"/>
          <a:stretch>
            <a:fillRect/>
          </a:stretch>
        </p:blipFill>
        <p:spPr>
          <a:xfrm>
            <a:off x="8751570" y="599440"/>
            <a:ext cx="2602230" cy="2602230"/>
          </a:xfrm>
          <a:prstGeom prst="rect">
            <a:avLst/>
          </a:prstGeom>
        </p:spPr>
      </p:pic>
      <p:pic>
        <p:nvPicPr>
          <p:cNvPr id="7" name="Εικόνα 6"/>
          <p:cNvPicPr>
            <a:picLocks noChangeAspect="1"/>
          </p:cNvPicPr>
          <p:nvPr/>
        </p:nvPicPr>
        <p:blipFill>
          <a:blip r:embed="rId3"/>
          <a:stretch>
            <a:fillRect/>
          </a:stretch>
        </p:blipFill>
        <p:spPr>
          <a:xfrm>
            <a:off x="8751570" y="3435985"/>
            <a:ext cx="2602230" cy="2539365"/>
          </a:xfrm>
          <a:prstGeom prst="rect">
            <a:avLst/>
          </a:prstGeom>
        </p:spPr>
      </p:pic>
      <p:sp>
        <p:nvSpPr>
          <p:cNvPr id="8" name="TextBox 7"/>
          <p:cNvSpPr txBox="1"/>
          <p:nvPr/>
        </p:nvSpPr>
        <p:spPr>
          <a:xfrm>
            <a:off x="838200" y="1615401"/>
            <a:ext cx="6776720" cy="3785652"/>
          </a:xfrm>
          <a:prstGeom prst="rect">
            <a:avLst/>
          </a:prstGeom>
          <a:noFill/>
        </p:spPr>
        <p:txBody>
          <a:bodyPr wrap="square" rtlCol="0">
            <a:spAutoFit/>
          </a:bodyPr>
          <a:lstStyle/>
          <a:p>
            <a:r>
              <a:rPr lang="el-GR" sz="1600" dirty="0">
                <a:solidFill>
                  <a:schemeClr val="bg1"/>
                </a:solidFill>
              </a:rPr>
              <a:t>Οι </a:t>
            </a:r>
            <a:r>
              <a:rPr lang="el-GR" sz="1600" dirty="0" err="1">
                <a:solidFill>
                  <a:schemeClr val="bg1"/>
                </a:solidFill>
              </a:rPr>
              <a:t>Beatles</a:t>
            </a:r>
            <a:r>
              <a:rPr lang="el-GR" sz="1600" dirty="0">
                <a:solidFill>
                  <a:schemeClr val="bg1"/>
                </a:solidFill>
              </a:rPr>
              <a:t> ήταν αγγλικό ροκ συγκρότημα </a:t>
            </a:r>
            <a:r>
              <a:rPr lang="el-GR" sz="1600" dirty="0" smtClean="0">
                <a:solidFill>
                  <a:schemeClr val="bg1"/>
                </a:solidFill>
              </a:rPr>
              <a:t>που έκανε </a:t>
            </a:r>
            <a:r>
              <a:rPr lang="el-GR" sz="1600" dirty="0">
                <a:solidFill>
                  <a:schemeClr val="bg1"/>
                </a:solidFill>
              </a:rPr>
              <a:t>έντονη την παρουσία του κατά τη διάρκεια της δεκαετίας του 1960 και γνώρισε τόσο μεγάλη επιτυχία σε ολόκληρο τον κόσμο, ώστε να παραμένει ένα από τα πιο δημοφιλή και επαναστατικά συγκροτήματα στην ιστορία </a:t>
            </a:r>
            <a:r>
              <a:rPr lang="el-GR" sz="1600" dirty="0" smtClean="0">
                <a:solidFill>
                  <a:schemeClr val="bg1"/>
                </a:solidFill>
              </a:rPr>
              <a:t>της μουσικής , </a:t>
            </a:r>
            <a:r>
              <a:rPr lang="el-GR" sz="1600" dirty="0">
                <a:solidFill>
                  <a:schemeClr val="bg1"/>
                </a:solidFill>
              </a:rPr>
              <a:t>οι </a:t>
            </a:r>
            <a:r>
              <a:rPr lang="en-US" sz="1600" dirty="0" smtClean="0">
                <a:solidFill>
                  <a:schemeClr val="bg1"/>
                </a:solidFill>
              </a:rPr>
              <a:t>Beatles </a:t>
            </a:r>
            <a:r>
              <a:rPr lang="el-GR" sz="1600" dirty="0" smtClean="0">
                <a:solidFill>
                  <a:schemeClr val="bg1"/>
                </a:solidFill>
              </a:rPr>
              <a:t>αποτελούν </a:t>
            </a:r>
            <a:r>
              <a:rPr lang="el-GR" sz="1600" dirty="0">
                <a:solidFill>
                  <a:schemeClr val="bg1"/>
                </a:solidFill>
              </a:rPr>
              <a:t>το μουσικό συγκρότημα με τις μεγαλύτερες πωλήσεις στις Ηνωμένες Πολιτείες, με 178 εκατομμύρια επιβεβαιωμένες πωλήσεις, ενώ παγκοσμίως εκτιμώνται σε πάνω από 600 εκατομμύρια </a:t>
            </a:r>
            <a:r>
              <a:rPr lang="el-GR" sz="1600" dirty="0" err="1" smtClean="0">
                <a:solidFill>
                  <a:schemeClr val="bg1"/>
                </a:solidFill>
              </a:rPr>
              <a:t>αντίτυπα.Επίσης</a:t>
            </a:r>
            <a:r>
              <a:rPr lang="el-GR" sz="1600" dirty="0" smtClean="0">
                <a:solidFill>
                  <a:schemeClr val="bg1"/>
                </a:solidFill>
              </a:rPr>
              <a:t> </a:t>
            </a:r>
            <a:r>
              <a:rPr lang="el-GR" sz="1600" dirty="0">
                <a:solidFill>
                  <a:schemeClr val="bg1"/>
                </a:solidFill>
              </a:rPr>
              <a:t>τα τραγούδια τους κατέκτησαν περισσότερες φορές την 1η θέση στα βρετανικά </a:t>
            </a:r>
            <a:r>
              <a:rPr lang="el-GR" sz="1600" dirty="0" err="1" smtClean="0">
                <a:solidFill>
                  <a:schemeClr val="bg1"/>
                </a:solidFill>
              </a:rPr>
              <a:t>τσαρτ</a:t>
            </a:r>
            <a:r>
              <a:rPr lang="el-GR" sz="1600" dirty="0" err="1">
                <a:solidFill>
                  <a:schemeClr val="bg1"/>
                </a:solidFill>
              </a:rPr>
              <a:t>ς</a:t>
            </a:r>
            <a:r>
              <a:rPr lang="el-GR" sz="1600" dirty="0" smtClean="0">
                <a:solidFill>
                  <a:schemeClr val="bg1"/>
                </a:solidFill>
              </a:rPr>
              <a:t> </a:t>
            </a:r>
            <a:r>
              <a:rPr lang="el-GR" sz="1600" dirty="0">
                <a:solidFill>
                  <a:schemeClr val="bg1"/>
                </a:solidFill>
              </a:rPr>
              <a:t>και σημείωσαν περισσότερες πωλήσεις από οποιοδήποτε άλλο συγκρότημα. Άλλα σημαντικά βραβεία που έχουν λάβει ως συγκρότημα είναι, 10 </a:t>
            </a:r>
            <a:r>
              <a:rPr lang="el-GR" sz="1600" dirty="0" smtClean="0">
                <a:solidFill>
                  <a:schemeClr val="bg1"/>
                </a:solidFill>
              </a:rPr>
              <a:t>βραβεία</a:t>
            </a:r>
            <a:r>
              <a:rPr lang="en-US" sz="1600" dirty="0" smtClean="0">
                <a:solidFill>
                  <a:schemeClr val="bg1"/>
                </a:solidFill>
              </a:rPr>
              <a:t> </a:t>
            </a:r>
            <a:r>
              <a:rPr lang="en-US" sz="1600" dirty="0">
                <a:solidFill>
                  <a:schemeClr val="bg1"/>
                </a:solidFill>
              </a:rPr>
              <a:t>G</a:t>
            </a:r>
            <a:r>
              <a:rPr lang="en-US" sz="1600" dirty="0" smtClean="0">
                <a:solidFill>
                  <a:schemeClr val="bg1"/>
                </a:solidFill>
              </a:rPr>
              <a:t>rammy</a:t>
            </a:r>
            <a:r>
              <a:rPr lang="el-GR" sz="1600" dirty="0" smtClean="0">
                <a:solidFill>
                  <a:schemeClr val="bg1"/>
                </a:solidFill>
              </a:rPr>
              <a:t>  </a:t>
            </a:r>
            <a:r>
              <a:rPr lang="el-GR" sz="1600" dirty="0">
                <a:solidFill>
                  <a:schemeClr val="bg1"/>
                </a:solidFill>
              </a:rPr>
              <a:t>1 βραβείο Όσκαρ για καλύτερη μουσική επένδυση, καθώς και έχουν συμπεριληφθεί ως συγκρότημα στην κατάταξη του περιοδικού </a:t>
            </a:r>
            <a:r>
              <a:rPr lang="el-GR" sz="1600" dirty="0" err="1">
                <a:solidFill>
                  <a:schemeClr val="bg1"/>
                </a:solidFill>
              </a:rPr>
              <a:t>Time</a:t>
            </a:r>
            <a:r>
              <a:rPr lang="el-GR" sz="1600" dirty="0">
                <a:solidFill>
                  <a:schemeClr val="bg1"/>
                </a:solidFill>
              </a:rPr>
              <a:t> για τα 100 άτομα του 20ού αιώνα με την μεγαλύτερη επίδραση. Ως ομάδα εντάχθηκαν το 1988 στο Rock and </a:t>
            </a:r>
            <a:r>
              <a:rPr lang="el-GR" sz="1600" dirty="0" err="1">
                <a:solidFill>
                  <a:schemeClr val="bg1"/>
                </a:solidFill>
              </a:rPr>
              <a:t>Roll</a:t>
            </a:r>
            <a:r>
              <a:rPr lang="el-GR" sz="1600" dirty="0">
                <a:solidFill>
                  <a:schemeClr val="bg1"/>
                </a:solidFill>
              </a:rPr>
              <a:t> </a:t>
            </a:r>
            <a:r>
              <a:rPr lang="el-GR" sz="1600" dirty="0" err="1">
                <a:solidFill>
                  <a:schemeClr val="bg1"/>
                </a:solidFill>
              </a:rPr>
              <a:t>Hall</a:t>
            </a:r>
            <a:r>
              <a:rPr lang="el-GR" sz="1600" dirty="0">
                <a:solidFill>
                  <a:schemeClr val="bg1"/>
                </a:solidFill>
              </a:rPr>
              <a:t> of </a:t>
            </a:r>
            <a:r>
              <a:rPr lang="el-GR" sz="1600" dirty="0" err="1">
                <a:solidFill>
                  <a:schemeClr val="bg1"/>
                </a:solidFill>
              </a:rPr>
              <a:t>Fame</a:t>
            </a:r>
            <a:r>
              <a:rPr lang="el-GR" sz="1600" dirty="0">
                <a:solidFill>
                  <a:schemeClr val="bg1"/>
                </a:solidFill>
              </a:rPr>
              <a:t>, ενώ εισήχθη και ο καθένας ατομικά από το 1994 έως το 2015 .</a:t>
            </a:r>
          </a:p>
        </p:txBody>
      </p:sp>
    </p:spTree>
    <p:extLst>
      <p:ext uri="{BB962C8B-B14F-4D97-AF65-F5344CB8AC3E}">
        <p14:creationId xmlns:p14="http://schemas.microsoft.com/office/powerpoint/2010/main" val="2352100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400" dirty="0" smtClean="0">
                <a:solidFill>
                  <a:schemeClr val="accent1">
                    <a:lumMod val="60000"/>
                    <a:lumOff val="40000"/>
                  </a:schemeClr>
                </a:solidFill>
                <a:latin typeface="Gabriola" panose="04040605051002020D02" pitchFamily="82" charset="0"/>
              </a:rPr>
              <a:t>ΓΝΩΣΤΑ ΕΡΓΑ ΤΗΣ </a:t>
            </a:r>
            <a:r>
              <a:rPr lang="en-US" sz="4400" dirty="0" smtClean="0">
                <a:solidFill>
                  <a:schemeClr val="accent1">
                    <a:lumMod val="60000"/>
                    <a:lumOff val="40000"/>
                  </a:schemeClr>
                </a:solidFill>
                <a:latin typeface="Gabriola" panose="04040605051002020D02" pitchFamily="82" charset="0"/>
              </a:rPr>
              <a:t>SOFT ROCK</a:t>
            </a:r>
            <a:endParaRPr lang="el-GR" sz="4400" dirty="0">
              <a:solidFill>
                <a:schemeClr val="accent1">
                  <a:lumMod val="60000"/>
                  <a:lumOff val="40000"/>
                </a:schemeClr>
              </a:solidFill>
              <a:latin typeface="Gabriola" panose="04040605051002020D02" pitchFamily="82" charset="0"/>
            </a:endParaRPr>
          </a:p>
        </p:txBody>
      </p:sp>
      <p:sp>
        <p:nvSpPr>
          <p:cNvPr id="3" name="Θέση περιεχομένου 2"/>
          <p:cNvSpPr>
            <a:spLocks noGrp="1"/>
          </p:cNvSpPr>
          <p:nvPr>
            <p:ph idx="1"/>
          </p:nvPr>
        </p:nvSpPr>
        <p:spPr>
          <a:xfrm>
            <a:off x="838200" y="1690688"/>
            <a:ext cx="10515600" cy="4351338"/>
          </a:xfrm>
        </p:spPr>
        <p:txBody>
          <a:bodyPr/>
          <a:lstStyle/>
          <a:p>
            <a:r>
              <a:rPr lang="en-US" sz="2800" dirty="0" smtClean="0"/>
              <a:t>THE BEATLES</a:t>
            </a:r>
            <a:r>
              <a:rPr lang="el-GR" sz="2800" dirty="0" smtClean="0"/>
              <a:t>:</a:t>
            </a:r>
            <a:r>
              <a:rPr lang="en-US" sz="2800" dirty="0" smtClean="0"/>
              <a:t> Hey Jude </a:t>
            </a:r>
            <a:r>
              <a:rPr lang="en-US" sz="2800" dirty="0" smtClean="0">
                <a:hlinkClick r:id="rId2"/>
              </a:rPr>
              <a:t>https://www.youtube.com/watch?v=mQER0A0ej0M&amp;pp=ygUIaGV5IGp1ZGU%3D</a:t>
            </a:r>
            <a:endParaRPr lang="el-GR" sz="2800" dirty="0" smtClean="0"/>
          </a:p>
          <a:p>
            <a:r>
              <a:rPr lang="en-US" sz="2800" dirty="0" smtClean="0"/>
              <a:t>BILLY JOEL</a:t>
            </a:r>
            <a:r>
              <a:rPr lang="el-GR" sz="2800" dirty="0" smtClean="0"/>
              <a:t>:</a:t>
            </a:r>
            <a:r>
              <a:rPr lang="en-US" sz="2800" dirty="0" smtClean="0"/>
              <a:t>Vienna </a:t>
            </a:r>
            <a:r>
              <a:rPr lang="en-US" sz="2800" dirty="0" smtClean="0">
                <a:hlinkClick r:id="rId3"/>
              </a:rPr>
              <a:t>https://youtu.be/wccRif2DaGs?si=bnea_jsgkzfPCSpv</a:t>
            </a:r>
            <a:endParaRPr lang="en-US" sz="2800" dirty="0" smtClean="0"/>
          </a:p>
          <a:p>
            <a:r>
              <a:rPr lang="en-US" sz="2800" dirty="0" smtClean="0"/>
              <a:t>Elton john</a:t>
            </a:r>
            <a:r>
              <a:rPr lang="el-GR" sz="2800" dirty="0" smtClean="0"/>
              <a:t>:</a:t>
            </a:r>
            <a:r>
              <a:rPr lang="en-US" sz="2800" dirty="0" smtClean="0"/>
              <a:t> I’m still standing </a:t>
            </a:r>
            <a:r>
              <a:rPr lang="en-US" sz="2800" dirty="0" smtClean="0">
                <a:hlinkClick r:id="rId4"/>
              </a:rPr>
              <a:t>https://youtu.be/RMndME63PMo?si=MfLZLop1o2bmIACJ</a:t>
            </a:r>
            <a:r>
              <a:rPr lang="en-US" sz="2800" dirty="0" smtClean="0"/>
              <a:t> </a:t>
            </a:r>
          </a:p>
          <a:p>
            <a:endParaRPr lang="el-GR" dirty="0"/>
          </a:p>
        </p:txBody>
      </p:sp>
    </p:spTree>
    <p:extLst>
      <p:ext uri="{BB962C8B-B14F-4D97-AF65-F5344CB8AC3E}">
        <p14:creationId xmlns:p14="http://schemas.microsoft.com/office/powerpoint/2010/main" val="28735743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730623" y="230654"/>
            <a:ext cx="10515600" cy="1325563"/>
          </a:xfrm>
        </p:spPr>
        <p:txBody>
          <a:bodyPr/>
          <a:lstStyle/>
          <a:p>
            <a:r>
              <a:rPr lang="en-US" dirty="0" smtClean="0">
                <a:latin typeface="Bodoni MT" panose="02070603080606020203" pitchFamily="18" charset="0"/>
              </a:rPr>
              <a:t>HARD ROCK</a:t>
            </a:r>
            <a:endParaRPr lang="el-GR" dirty="0"/>
          </a:p>
        </p:txBody>
      </p:sp>
      <p:sp>
        <p:nvSpPr>
          <p:cNvPr id="3" name="Θέση περιεχομένου 2"/>
          <p:cNvSpPr>
            <a:spLocks noGrp="1"/>
          </p:cNvSpPr>
          <p:nvPr>
            <p:ph idx="1"/>
          </p:nvPr>
        </p:nvSpPr>
        <p:spPr>
          <a:xfrm>
            <a:off x="730623" y="1149816"/>
            <a:ext cx="10515600" cy="3209850"/>
          </a:xfrm>
        </p:spPr>
        <p:txBody>
          <a:bodyPr/>
          <a:lstStyle/>
          <a:p>
            <a:r>
              <a:rPr lang="el-GR" dirty="0" smtClean="0">
                <a:solidFill>
                  <a:srgbClr val="002060"/>
                </a:solidFill>
              </a:rPr>
              <a:t>Το Hard rock είναι υποείδος της rock μουσικής το οποίο προήλθε από το blues rock και το Garage rock των μέσων της δεκαετίας του '60. Έγινε ιδιαίτερα γνωστό και γνώρισε μεγάλη επιτυχία κατά την δεκαετία του '70 με συγκροτήματα όπως οι Led Zeppelin, οι Deep Purple, οι AC/DC, οι Aerosmith, ενώ η επιτυχία του συνεχίστηκε κατά την δεκαετία του '80 με συγκροτήματα όπως οι Van Halen, οι Def Leppard, οι Guns N' Roses, οι Motley Crue, οι Scorpions , οι Metallica, οι Bon Jovi κ.α.</a:t>
            </a:r>
            <a:endParaRPr lang="el-GR" dirty="0">
              <a:solidFill>
                <a:srgbClr val="002060"/>
              </a:solidFill>
            </a:endParaRPr>
          </a:p>
        </p:txBody>
      </p:sp>
      <p:pic>
        <p:nvPicPr>
          <p:cNvPr id="5" name="Εικόνα 4"/>
          <p:cNvPicPr>
            <a:picLocks noChangeAspect="1"/>
          </p:cNvPicPr>
          <p:nvPr/>
        </p:nvPicPr>
        <p:blipFill>
          <a:blip r:embed="rId2"/>
          <a:stretch>
            <a:fillRect/>
          </a:stretch>
        </p:blipFill>
        <p:spPr>
          <a:xfrm>
            <a:off x="1093236" y="4285098"/>
            <a:ext cx="2132798" cy="2132798"/>
          </a:xfrm>
          <a:prstGeom prst="rect">
            <a:avLst/>
          </a:prstGeom>
        </p:spPr>
      </p:pic>
      <p:pic>
        <p:nvPicPr>
          <p:cNvPr id="6" name="Εικόνα 5"/>
          <p:cNvPicPr>
            <a:picLocks noChangeAspect="1"/>
          </p:cNvPicPr>
          <p:nvPr/>
        </p:nvPicPr>
        <p:blipFill rotWithShape="1">
          <a:blip r:embed="rId3"/>
          <a:srcRect l="19983" t="4702" r="17884" b="3946"/>
          <a:stretch/>
        </p:blipFill>
        <p:spPr>
          <a:xfrm>
            <a:off x="4108823" y="3897068"/>
            <a:ext cx="1714534" cy="2520828"/>
          </a:xfrm>
          <a:prstGeom prst="rect">
            <a:avLst/>
          </a:prstGeom>
        </p:spPr>
      </p:pic>
      <p:pic>
        <p:nvPicPr>
          <p:cNvPr id="7" name="Εικόνα 6"/>
          <p:cNvPicPr>
            <a:picLocks noChangeAspect="1"/>
          </p:cNvPicPr>
          <p:nvPr/>
        </p:nvPicPr>
        <p:blipFill>
          <a:blip r:embed="rId4"/>
          <a:stretch>
            <a:fillRect/>
          </a:stretch>
        </p:blipFill>
        <p:spPr>
          <a:xfrm>
            <a:off x="6833311" y="3990808"/>
            <a:ext cx="3183551" cy="2129000"/>
          </a:xfrm>
          <a:prstGeom prst="rect">
            <a:avLst/>
          </a:prstGeom>
        </p:spPr>
      </p:pic>
      <p:sp>
        <p:nvSpPr>
          <p:cNvPr id="8" name="TextBox 7"/>
          <p:cNvSpPr txBox="1"/>
          <p:nvPr/>
        </p:nvSpPr>
        <p:spPr>
          <a:xfrm>
            <a:off x="1517650" y="6491311"/>
            <a:ext cx="1473759" cy="338554"/>
          </a:xfrm>
          <a:prstGeom prst="rect">
            <a:avLst/>
          </a:prstGeom>
          <a:noFill/>
        </p:spPr>
        <p:txBody>
          <a:bodyPr wrap="square" rtlCol="0">
            <a:spAutoFit/>
          </a:bodyPr>
          <a:lstStyle/>
          <a:p>
            <a:r>
              <a:rPr lang="en-US" sz="1600" dirty="0" smtClean="0"/>
              <a:t>Guns n’ roses</a:t>
            </a:r>
            <a:endParaRPr lang="el-GR" sz="1600" dirty="0"/>
          </a:p>
        </p:txBody>
      </p:sp>
      <p:sp>
        <p:nvSpPr>
          <p:cNvPr id="9" name="TextBox 8"/>
          <p:cNvSpPr txBox="1"/>
          <p:nvPr/>
        </p:nvSpPr>
        <p:spPr>
          <a:xfrm>
            <a:off x="4561840" y="6439284"/>
            <a:ext cx="1849120" cy="369332"/>
          </a:xfrm>
          <a:prstGeom prst="rect">
            <a:avLst/>
          </a:prstGeom>
          <a:noFill/>
        </p:spPr>
        <p:txBody>
          <a:bodyPr wrap="square" rtlCol="0">
            <a:spAutoFit/>
          </a:bodyPr>
          <a:lstStyle/>
          <a:p>
            <a:r>
              <a:rPr lang="en-US" dirty="0" smtClean="0"/>
              <a:t>AC/DC</a:t>
            </a:r>
            <a:endParaRPr lang="el-GR" dirty="0"/>
          </a:p>
        </p:txBody>
      </p:sp>
      <p:sp>
        <p:nvSpPr>
          <p:cNvPr id="10" name="TextBox 9"/>
          <p:cNvSpPr txBox="1"/>
          <p:nvPr/>
        </p:nvSpPr>
        <p:spPr>
          <a:xfrm>
            <a:off x="7748677" y="6233230"/>
            <a:ext cx="2580640" cy="400110"/>
          </a:xfrm>
          <a:prstGeom prst="rect">
            <a:avLst/>
          </a:prstGeom>
          <a:noFill/>
        </p:spPr>
        <p:txBody>
          <a:bodyPr wrap="square" rtlCol="0">
            <a:spAutoFit/>
          </a:bodyPr>
          <a:lstStyle/>
          <a:p>
            <a:r>
              <a:rPr lang="en-US" sz="2000" dirty="0" smtClean="0"/>
              <a:t>Bon Jovi</a:t>
            </a:r>
            <a:endParaRPr lang="el-GR" sz="2000" dirty="0"/>
          </a:p>
        </p:txBody>
      </p:sp>
    </p:spTree>
    <p:extLst>
      <p:ext uri="{BB962C8B-B14F-4D97-AF65-F5344CB8AC3E}">
        <p14:creationId xmlns:p14="http://schemas.microsoft.com/office/powerpoint/2010/main" val="1165534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21417"/>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75640" y="365125"/>
            <a:ext cx="10515600" cy="1325563"/>
          </a:xfrm>
        </p:spPr>
        <p:txBody>
          <a:bodyPr/>
          <a:lstStyle/>
          <a:p>
            <a:r>
              <a:rPr lang="en-US" dirty="0" smtClean="0">
                <a:latin typeface="Britannic Bold" panose="020B0903060703020204" pitchFamily="34" charset="0"/>
              </a:rPr>
              <a:t>Guns n’ roses</a:t>
            </a:r>
            <a:endParaRPr lang="el-GR" dirty="0"/>
          </a:p>
        </p:txBody>
      </p:sp>
      <p:sp>
        <p:nvSpPr>
          <p:cNvPr id="3" name="Θέση περιεχομένου 2"/>
          <p:cNvSpPr>
            <a:spLocks noGrp="1"/>
          </p:cNvSpPr>
          <p:nvPr>
            <p:ph idx="1"/>
          </p:nvPr>
        </p:nvSpPr>
        <p:spPr>
          <a:xfrm>
            <a:off x="508000" y="1561465"/>
            <a:ext cx="6924040" cy="4351338"/>
          </a:xfrm>
        </p:spPr>
        <p:txBody>
          <a:bodyPr>
            <a:normAutofit fontScale="92500" lnSpcReduction="10000"/>
          </a:bodyPr>
          <a:lstStyle/>
          <a:p>
            <a:r>
              <a:rPr lang="el-GR" dirty="0">
                <a:solidFill>
                  <a:schemeClr val="bg1"/>
                </a:solidFill>
                <a:latin typeface="Bahnschrift SemiBold" panose="020B0502040204020203" pitchFamily="34" charset="0"/>
              </a:rPr>
              <a:t>Οι </a:t>
            </a:r>
            <a:r>
              <a:rPr lang="el-GR" dirty="0" err="1">
                <a:solidFill>
                  <a:schemeClr val="bg1"/>
                </a:solidFill>
                <a:latin typeface="Bahnschrift SemiBold" panose="020B0502040204020203" pitchFamily="34" charset="0"/>
              </a:rPr>
              <a:t>Guns</a:t>
            </a:r>
            <a:r>
              <a:rPr lang="el-GR" dirty="0">
                <a:solidFill>
                  <a:schemeClr val="bg1"/>
                </a:solidFill>
                <a:latin typeface="Bahnschrift SemiBold" panose="020B0502040204020203" pitchFamily="34" charset="0"/>
              </a:rPr>
              <a:t> N' </a:t>
            </a:r>
            <a:r>
              <a:rPr lang="el-GR" dirty="0" err="1">
                <a:solidFill>
                  <a:schemeClr val="bg1"/>
                </a:solidFill>
                <a:latin typeface="Bahnschrift SemiBold" panose="020B0502040204020203" pitchFamily="34" charset="0"/>
              </a:rPr>
              <a:t>Roses</a:t>
            </a:r>
            <a:r>
              <a:rPr lang="el-GR" dirty="0">
                <a:solidFill>
                  <a:schemeClr val="bg1"/>
                </a:solidFill>
                <a:latin typeface="Bahnschrift SemiBold" panose="020B0502040204020203" pitchFamily="34" charset="0"/>
              </a:rPr>
              <a:t> </a:t>
            </a:r>
            <a:r>
              <a:rPr lang="el-GR" dirty="0" smtClean="0">
                <a:solidFill>
                  <a:schemeClr val="bg1"/>
                </a:solidFill>
                <a:latin typeface="Bahnschrift SemiBold" panose="020B0502040204020203" pitchFamily="34" charset="0"/>
              </a:rPr>
              <a:t>είναι αμερικανικό</a:t>
            </a:r>
            <a:r>
              <a:rPr lang="en-US" dirty="0" smtClean="0">
                <a:solidFill>
                  <a:schemeClr val="bg1"/>
                </a:solidFill>
                <a:latin typeface="Bahnschrift SemiBold" panose="020B0502040204020203" pitchFamily="34" charset="0"/>
              </a:rPr>
              <a:t> </a:t>
            </a:r>
            <a:r>
              <a:rPr lang="el-GR" dirty="0" err="1" smtClean="0">
                <a:solidFill>
                  <a:schemeClr val="bg1"/>
                </a:solidFill>
                <a:latin typeface="Bahnschrift SemiBold" panose="020B0502040204020203" pitchFamily="34" charset="0"/>
              </a:rPr>
              <a:t>hard</a:t>
            </a:r>
            <a:r>
              <a:rPr lang="el-GR" dirty="0" smtClean="0">
                <a:solidFill>
                  <a:schemeClr val="bg1"/>
                </a:solidFill>
                <a:latin typeface="Bahnschrift SemiBold" panose="020B0502040204020203" pitchFamily="34" charset="0"/>
              </a:rPr>
              <a:t> </a:t>
            </a:r>
            <a:r>
              <a:rPr lang="el-GR" dirty="0">
                <a:solidFill>
                  <a:schemeClr val="bg1"/>
                </a:solidFill>
                <a:latin typeface="Bahnschrift SemiBold" panose="020B0502040204020203" pitchFamily="34" charset="0"/>
              </a:rPr>
              <a:t>rock </a:t>
            </a:r>
            <a:r>
              <a:rPr lang="el-GR" dirty="0" smtClean="0">
                <a:solidFill>
                  <a:schemeClr val="bg1"/>
                </a:solidFill>
                <a:latin typeface="Bahnschrift SemiBold" panose="020B0502040204020203" pitchFamily="34" charset="0"/>
              </a:rPr>
              <a:t> </a:t>
            </a:r>
            <a:r>
              <a:rPr lang="el-GR" dirty="0">
                <a:solidFill>
                  <a:schemeClr val="bg1"/>
                </a:solidFill>
                <a:latin typeface="Bahnschrift SemiBold" panose="020B0502040204020203" pitchFamily="34" charset="0"/>
              </a:rPr>
              <a:t>μουσικό συγκρότημα. Το </a:t>
            </a:r>
            <a:r>
              <a:rPr lang="el-GR" dirty="0" smtClean="0">
                <a:solidFill>
                  <a:schemeClr val="bg1"/>
                </a:solidFill>
                <a:latin typeface="Bahnschrift SemiBold" panose="020B0502040204020203" pitchFamily="34" charset="0"/>
              </a:rPr>
              <a:t>"VH1" </a:t>
            </a:r>
            <a:r>
              <a:rPr lang="el-GR" dirty="0">
                <a:solidFill>
                  <a:schemeClr val="bg1"/>
                </a:solidFill>
                <a:latin typeface="Bahnschrift SemiBold" panose="020B0502040204020203" pitchFamily="34" charset="0"/>
              </a:rPr>
              <a:t>τούς κατέταξε στην 33η θέση με τους καλύτερους καλλιτέχνες όλων των εποχών</a:t>
            </a:r>
            <a:r>
              <a:rPr lang="el-GR" dirty="0" smtClean="0">
                <a:solidFill>
                  <a:schemeClr val="bg1"/>
                </a:solidFill>
                <a:latin typeface="Bahnschrift SemiBold" panose="020B0502040204020203" pitchFamily="34" charset="0"/>
              </a:rPr>
              <a:t>, </a:t>
            </a:r>
            <a:r>
              <a:rPr lang="el-GR" dirty="0">
                <a:solidFill>
                  <a:schemeClr val="bg1"/>
                </a:solidFill>
                <a:latin typeface="Bahnschrift SemiBold" panose="020B0502040204020203" pitchFamily="34" charset="0"/>
              </a:rPr>
              <a:t>ενώ το περιοδικό "</a:t>
            </a:r>
            <a:r>
              <a:rPr lang="el-GR" dirty="0" err="1">
                <a:solidFill>
                  <a:schemeClr val="bg1"/>
                </a:solidFill>
                <a:latin typeface="Bahnschrift SemiBold" panose="020B0502040204020203" pitchFamily="34" charset="0"/>
              </a:rPr>
              <a:t>Rolling</a:t>
            </a:r>
            <a:r>
              <a:rPr lang="el-GR" dirty="0">
                <a:solidFill>
                  <a:schemeClr val="bg1"/>
                </a:solidFill>
                <a:latin typeface="Bahnschrift SemiBold" panose="020B0502040204020203" pitchFamily="34" charset="0"/>
              </a:rPr>
              <a:t> </a:t>
            </a:r>
            <a:r>
              <a:rPr lang="el-GR" dirty="0" err="1">
                <a:solidFill>
                  <a:schemeClr val="bg1"/>
                </a:solidFill>
                <a:latin typeface="Bahnschrift SemiBold" panose="020B0502040204020203" pitchFamily="34" charset="0"/>
              </a:rPr>
              <a:t>Stone</a:t>
            </a:r>
            <a:r>
              <a:rPr lang="el-GR" dirty="0">
                <a:solidFill>
                  <a:schemeClr val="bg1"/>
                </a:solidFill>
                <a:latin typeface="Bahnschrift SemiBold" panose="020B0502040204020203" pitchFamily="34" charset="0"/>
              </a:rPr>
              <a:t>" τούς κατέταξε στην 92η θέση της δικής του </a:t>
            </a:r>
            <a:r>
              <a:rPr lang="el-GR" dirty="0" smtClean="0">
                <a:solidFill>
                  <a:schemeClr val="bg1"/>
                </a:solidFill>
                <a:latin typeface="Bahnschrift SemiBold" panose="020B0502040204020203" pitchFamily="34" charset="0"/>
              </a:rPr>
              <a:t>λίστας </a:t>
            </a:r>
            <a:r>
              <a:rPr lang="el-GR" dirty="0">
                <a:solidFill>
                  <a:schemeClr val="bg1"/>
                </a:solidFill>
                <a:latin typeface="Bahnschrift SemiBold" panose="020B0502040204020203" pitchFamily="34" charset="0"/>
              </a:rPr>
              <a:t>και τα κομμάτια τους </a:t>
            </a:r>
            <a:r>
              <a:rPr lang="el-GR" dirty="0" err="1">
                <a:solidFill>
                  <a:schemeClr val="bg1"/>
                </a:solidFill>
                <a:latin typeface="Bahnschrift SemiBold" panose="020B0502040204020203" pitchFamily="34" charset="0"/>
              </a:rPr>
              <a:t>Sweet</a:t>
            </a:r>
            <a:r>
              <a:rPr lang="el-GR" dirty="0">
                <a:solidFill>
                  <a:schemeClr val="bg1"/>
                </a:solidFill>
                <a:latin typeface="Bahnschrift SemiBold" panose="020B0502040204020203" pitchFamily="34" charset="0"/>
              </a:rPr>
              <a:t> </a:t>
            </a:r>
            <a:r>
              <a:rPr lang="el-GR" dirty="0" err="1">
                <a:solidFill>
                  <a:schemeClr val="bg1"/>
                </a:solidFill>
                <a:latin typeface="Bahnschrift SemiBold" panose="020B0502040204020203" pitchFamily="34" charset="0"/>
              </a:rPr>
              <a:t>Child</a:t>
            </a:r>
            <a:r>
              <a:rPr lang="el-GR" dirty="0">
                <a:solidFill>
                  <a:schemeClr val="bg1"/>
                </a:solidFill>
                <a:latin typeface="Bahnschrift SemiBold" panose="020B0502040204020203" pitchFamily="34" charset="0"/>
              </a:rPr>
              <a:t> O' </a:t>
            </a:r>
            <a:r>
              <a:rPr lang="el-GR" dirty="0" err="1">
                <a:solidFill>
                  <a:schemeClr val="bg1"/>
                </a:solidFill>
                <a:latin typeface="Bahnschrift SemiBold" panose="020B0502040204020203" pitchFamily="34" charset="0"/>
              </a:rPr>
              <a:t>Mine</a:t>
            </a:r>
            <a:r>
              <a:rPr lang="el-GR" dirty="0" smtClean="0">
                <a:solidFill>
                  <a:schemeClr val="bg1"/>
                </a:solidFill>
                <a:latin typeface="Bahnschrift SemiBold" panose="020B0502040204020203" pitchFamily="34" charset="0"/>
              </a:rPr>
              <a:t>, </a:t>
            </a:r>
            <a:r>
              <a:rPr lang="el-GR" dirty="0" err="1">
                <a:solidFill>
                  <a:schemeClr val="bg1"/>
                </a:solidFill>
                <a:latin typeface="Bahnschrift SemiBold" panose="020B0502040204020203" pitchFamily="34" charset="0"/>
              </a:rPr>
              <a:t>Paradise</a:t>
            </a:r>
            <a:r>
              <a:rPr lang="el-GR" dirty="0">
                <a:solidFill>
                  <a:schemeClr val="bg1"/>
                </a:solidFill>
                <a:latin typeface="Bahnschrift SemiBold" panose="020B0502040204020203" pitchFamily="34" charset="0"/>
              </a:rPr>
              <a:t> </a:t>
            </a:r>
            <a:r>
              <a:rPr lang="el-GR" dirty="0" err="1">
                <a:solidFill>
                  <a:schemeClr val="bg1"/>
                </a:solidFill>
                <a:latin typeface="Bahnschrift SemiBold" panose="020B0502040204020203" pitchFamily="34" charset="0"/>
              </a:rPr>
              <a:t>City</a:t>
            </a:r>
            <a:r>
              <a:rPr lang="el-GR" dirty="0">
                <a:solidFill>
                  <a:schemeClr val="bg1"/>
                </a:solidFill>
                <a:latin typeface="Bahnschrift SemiBold" panose="020B0502040204020203" pitchFamily="34" charset="0"/>
              </a:rPr>
              <a:t> και </a:t>
            </a:r>
            <a:r>
              <a:rPr lang="el-GR" dirty="0" err="1">
                <a:solidFill>
                  <a:schemeClr val="bg1"/>
                </a:solidFill>
                <a:latin typeface="Bahnschrift SemiBold" panose="020B0502040204020203" pitchFamily="34" charset="0"/>
              </a:rPr>
              <a:t>Welcome</a:t>
            </a:r>
            <a:r>
              <a:rPr lang="el-GR" dirty="0">
                <a:solidFill>
                  <a:schemeClr val="bg1"/>
                </a:solidFill>
                <a:latin typeface="Bahnschrift SemiBold" panose="020B0502040204020203" pitchFamily="34" charset="0"/>
              </a:rPr>
              <a:t> </a:t>
            </a:r>
            <a:r>
              <a:rPr lang="el-GR" dirty="0" err="1">
                <a:solidFill>
                  <a:schemeClr val="bg1"/>
                </a:solidFill>
                <a:latin typeface="Bahnschrift SemiBold" panose="020B0502040204020203" pitchFamily="34" charset="0"/>
              </a:rPr>
              <a:t>to</a:t>
            </a:r>
            <a:r>
              <a:rPr lang="el-GR" dirty="0">
                <a:solidFill>
                  <a:schemeClr val="bg1"/>
                </a:solidFill>
                <a:latin typeface="Bahnschrift SemiBold" panose="020B0502040204020203" pitchFamily="34" charset="0"/>
              </a:rPr>
              <a:t> the </a:t>
            </a:r>
            <a:r>
              <a:rPr lang="el-GR" dirty="0" err="1">
                <a:solidFill>
                  <a:schemeClr val="bg1"/>
                </a:solidFill>
                <a:latin typeface="Bahnschrift SemiBold" panose="020B0502040204020203" pitchFamily="34" charset="0"/>
              </a:rPr>
              <a:t>Jungle</a:t>
            </a:r>
            <a:r>
              <a:rPr lang="el-GR" dirty="0" smtClean="0">
                <a:solidFill>
                  <a:schemeClr val="bg1"/>
                </a:solidFill>
                <a:latin typeface="Bahnschrift SemiBold" panose="020B0502040204020203" pitchFamily="34" charset="0"/>
              </a:rPr>
              <a:t>, </a:t>
            </a:r>
            <a:r>
              <a:rPr lang="el-GR" dirty="0">
                <a:solidFill>
                  <a:schemeClr val="bg1"/>
                </a:solidFill>
                <a:latin typeface="Bahnschrift SemiBold" panose="020B0502040204020203" pitchFamily="34" charset="0"/>
              </a:rPr>
              <a:t>στην 198η</a:t>
            </a:r>
            <a:r>
              <a:rPr lang="el-GR" dirty="0" smtClean="0">
                <a:solidFill>
                  <a:schemeClr val="bg1"/>
                </a:solidFill>
                <a:latin typeface="Bahnschrift SemiBold" panose="020B0502040204020203" pitchFamily="34" charset="0"/>
              </a:rPr>
              <a:t>, </a:t>
            </a:r>
            <a:r>
              <a:rPr lang="el-GR" dirty="0">
                <a:solidFill>
                  <a:schemeClr val="bg1"/>
                </a:solidFill>
                <a:latin typeface="Bahnschrift SemiBold" panose="020B0502040204020203" pitchFamily="34" charset="0"/>
              </a:rPr>
              <a:t>459η και 473η θέση αντίστοιχα</a:t>
            </a:r>
            <a:r>
              <a:rPr lang="el-GR" dirty="0" smtClean="0">
                <a:solidFill>
                  <a:schemeClr val="bg1"/>
                </a:solidFill>
                <a:latin typeface="Bahnschrift SemiBold" panose="020B0502040204020203" pitchFamily="34" charset="0"/>
              </a:rPr>
              <a:t>, </a:t>
            </a:r>
            <a:r>
              <a:rPr lang="el-GR" dirty="0">
                <a:solidFill>
                  <a:schemeClr val="bg1"/>
                </a:solidFill>
                <a:latin typeface="Bahnschrift SemiBold" panose="020B0502040204020203" pitchFamily="34" charset="0"/>
              </a:rPr>
              <a:t>στη λίστα των 500 σημαντικότερων κομματιών όλων των εποχών</a:t>
            </a:r>
            <a:r>
              <a:rPr lang="el-GR" dirty="0" smtClean="0">
                <a:solidFill>
                  <a:schemeClr val="bg1"/>
                </a:solidFill>
                <a:latin typeface="Bahnschrift SemiBold" panose="020B0502040204020203" pitchFamily="34" charset="0"/>
              </a:rPr>
              <a:t>. </a:t>
            </a:r>
            <a:r>
              <a:rPr lang="el-GR" dirty="0" err="1">
                <a:solidFill>
                  <a:schemeClr val="bg1"/>
                </a:solidFill>
                <a:latin typeface="Bahnschrift SemiBold" panose="020B0502040204020203" pitchFamily="34" charset="0"/>
              </a:rPr>
              <a:t>To</a:t>
            </a:r>
            <a:r>
              <a:rPr lang="el-GR" dirty="0">
                <a:solidFill>
                  <a:schemeClr val="bg1"/>
                </a:solidFill>
                <a:latin typeface="Bahnschrift SemiBold" panose="020B0502040204020203" pitchFamily="34" charset="0"/>
              </a:rPr>
              <a:t> 2012, τιμήθηκαν με την είσοδό τους στο Rock and </a:t>
            </a:r>
            <a:r>
              <a:rPr lang="el-GR" dirty="0" err="1">
                <a:solidFill>
                  <a:schemeClr val="bg1"/>
                </a:solidFill>
                <a:latin typeface="Bahnschrift SemiBold" panose="020B0502040204020203" pitchFamily="34" charset="0"/>
              </a:rPr>
              <a:t>Roll</a:t>
            </a:r>
            <a:r>
              <a:rPr lang="el-GR" dirty="0">
                <a:solidFill>
                  <a:schemeClr val="bg1"/>
                </a:solidFill>
                <a:latin typeface="Bahnschrift SemiBold" panose="020B0502040204020203" pitchFamily="34" charset="0"/>
              </a:rPr>
              <a:t> </a:t>
            </a:r>
            <a:r>
              <a:rPr lang="el-GR" dirty="0" err="1">
                <a:solidFill>
                  <a:schemeClr val="bg1"/>
                </a:solidFill>
                <a:latin typeface="Bahnschrift SemiBold" panose="020B0502040204020203" pitchFamily="34" charset="0"/>
              </a:rPr>
              <a:t>Hall</a:t>
            </a:r>
            <a:r>
              <a:rPr lang="el-GR" dirty="0">
                <a:solidFill>
                  <a:schemeClr val="bg1"/>
                </a:solidFill>
                <a:latin typeface="Bahnschrift SemiBold" panose="020B0502040204020203" pitchFamily="34" charset="0"/>
              </a:rPr>
              <a:t> of </a:t>
            </a:r>
            <a:r>
              <a:rPr lang="el-GR" dirty="0" err="1">
                <a:solidFill>
                  <a:schemeClr val="bg1"/>
                </a:solidFill>
                <a:latin typeface="Bahnschrift SemiBold" panose="020B0502040204020203" pitchFamily="34" charset="0"/>
              </a:rPr>
              <a:t>Fame</a:t>
            </a:r>
            <a:r>
              <a:rPr lang="el-GR" dirty="0">
                <a:solidFill>
                  <a:schemeClr val="bg1"/>
                </a:solidFill>
                <a:latin typeface="Bahnschrift SemiBold" panose="020B0502040204020203" pitchFamily="34" charset="0"/>
              </a:rPr>
              <a:t>.</a:t>
            </a:r>
          </a:p>
        </p:txBody>
      </p:sp>
      <p:pic>
        <p:nvPicPr>
          <p:cNvPr id="4" name="Εικόνα 3"/>
          <p:cNvPicPr>
            <a:picLocks noChangeAspect="1"/>
          </p:cNvPicPr>
          <p:nvPr/>
        </p:nvPicPr>
        <p:blipFill>
          <a:blip r:embed="rId2"/>
          <a:stretch>
            <a:fillRect/>
          </a:stretch>
        </p:blipFill>
        <p:spPr>
          <a:xfrm>
            <a:off x="7828280" y="306388"/>
            <a:ext cx="2768600" cy="2768600"/>
          </a:xfrm>
          <a:prstGeom prst="rect">
            <a:avLst/>
          </a:prstGeom>
        </p:spPr>
      </p:pic>
      <p:pic>
        <p:nvPicPr>
          <p:cNvPr id="5" name="Εικόνα 4"/>
          <p:cNvPicPr>
            <a:picLocks noChangeAspect="1"/>
          </p:cNvPicPr>
          <p:nvPr/>
        </p:nvPicPr>
        <p:blipFill>
          <a:blip r:embed="rId3"/>
          <a:stretch>
            <a:fillRect/>
          </a:stretch>
        </p:blipFill>
        <p:spPr>
          <a:xfrm>
            <a:off x="8392160" y="3525520"/>
            <a:ext cx="2799080" cy="2799080"/>
          </a:xfrm>
          <a:prstGeom prst="rect">
            <a:avLst/>
          </a:prstGeom>
        </p:spPr>
      </p:pic>
    </p:spTree>
    <p:extLst>
      <p:ext uri="{BB962C8B-B14F-4D97-AF65-F5344CB8AC3E}">
        <p14:creationId xmlns:p14="http://schemas.microsoft.com/office/powerpoint/2010/main" val="3982627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72440" y="131445"/>
            <a:ext cx="10515600" cy="1325563"/>
          </a:xfrm>
        </p:spPr>
        <p:txBody>
          <a:bodyPr/>
          <a:lstStyle/>
          <a:p>
            <a:r>
              <a:rPr lang="el-GR" dirty="0" smtClean="0">
                <a:latin typeface="Bahnschrift Condensed" panose="020B0502040204020203" pitchFamily="34" charset="0"/>
              </a:rPr>
              <a:t>ΕΡΓΑ ΤΗΣ </a:t>
            </a:r>
            <a:r>
              <a:rPr lang="en-US" dirty="0" smtClean="0">
                <a:latin typeface="Bahnschrift Condensed" panose="020B0502040204020203" pitchFamily="34" charset="0"/>
              </a:rPr>
              <a:t>HARD ROCK</a:t>
            </a:r>
            <a:endParaRPr lang="el-GR" dirty="0">
              <a:latin typeface="Bahnschrift Condensed" panose="020B0502040204020203" pitchFamily="34" charset="0"/>
            </a:endParaRPr>
          </a:p>
        </p:txBody>
      </p:sp>
      <p:sp>
        <p:nvSpPr>
          <p:cNvPr id="3" name="Θέση περιεχομένου 2"/>
          <p:cNvSpPr>
            <a:spLocks noGrp="1"/>
          </p:cNvSpPr>
          <p:nvPr>
            <p:ph idx="1"/>
          </p:nvPr>
        </p:nvSpPr>
        <p:spPr>
          <a:xfrm>
            <a:off x="472440" y="1165224"/>
            <a:ext cx="10515600" cy="5469256"/>
          </a:xfrm>
        </p:spPr>
        <p:txBody>
          <a:bodyPr>
            <a:normAutofit/>
          </a:bodyPr>
          <a:lstStyle/>
          <a:p>
            <a:r>
              <a:rPr lang="en-US" dirty="0" smtClean="0"/>
              <a:t>Led Zeppelin</a:t>
            </a:r>
            <a:r>
              <a:rPr lang="el-GR" dirty="0" smtClean="0"/>
              <a:t>: </a:t>
            </a:r>
            <a:r>
              <a:rPr lang="en-US" dirty="0" smtClean="0"/>
              <a:t>stairway to heaven </a:t>
            </a:r>
            <a:r>
              <a:rPr lang="en-US" dirty="0" smtClean="0">
                <a:hlinkClick r:id="rId2"/>
              </a:rPr>
              <a:t>https://youtu.be/QkF3oxziUI4?si=3rLjMtb8FPaGF1bD</a:t>
            </a:r>
            <a:endParaRPr lang="en-US" dirty="0" smtClean="0"/>
          </a:p>
          <a:p>
            <a:r>
              <a:rPr lang="en-US" dirty="0" smtClean="0"/>
              <a:t>Guns </a:t>
            </a:r>
            <a:r>
              <a:rPr lang="en-US" dirty="0" smtClean="0"/>
              <a:t>n roses</a:t>
            </a:r>
            <a:r>
              <a:rPr lang="el-GR" dirty="0" smtClean="0"/>
              <a:t>:</a:t>
            </a:r>
            <a:r>
              <a:rPr lang="en-US" dirty="0" smtClean="0"/>
              <a:t> Sweet Child O’ mine  </a:t>
            </a:r>
            <a:r>
              <a:rPr lang="en-US" dirty="0" smtClean="0">
                <a:hlinkClick r:id="rId3"/>
              </a:rPr>
              <a:t>https://youtu.be/D2gWc5Sw75w?si=4fnjj5YQ7EXtIBsr</a:t>
            </a:r>
            <a:endParaRPr lang="en-US" dirty="0" smtClean="0"/>
          </a:p>
          <a:p>
            <a:r>
              <a:rPr lang="en-US" dirty="0" smtClean="0"/>
              <a:t>Scorpions</a:t>
            </a:r>
            <a:r>
              <a:rPr lang="el-GR" dirty="0" smtClean="0"/>
              <a:t>:</a:t>
            </a:r>
            <a:r>
              <a:rPr lang="en-US" dirty="0" smtClean="0"/>
              <a:t> Still loving you </a:t>
            </a:r>
            <a:r>
              <a:rPr lang="en-US" dirty="0" smtClean="0">
                <a:hlinkClick r:id="rId4"/>
              </a:rPr>
              <a:t>https://</a:t>
            </a:r>
            <a:r>
              <a:rPr lang="en-US" dirty="0" smtClean="0">
                <a:hlinkClick r:id="rId4"/>
              </a:rPr>
              <a:t>youtu.be/O5Kw41JAfG4?si=vPafpe4DvvQMQldA</a:t>
            </a:r>
            <a:endParaRPr lang="en-US" dirty="0" smtClean="0"/>
          </a:p>
          <a:p>
            <a:r>
              <a:rPr lang="en-US" dirty="0" smtClean="0"/>
              <a:t>Aerosmith</a:t>
            </a:r>
            <a:r>
              <a:rPr lang="el-GR" dirty="0" smtClean="0"/>
              <a:t>:</a:t>
            </a:r>
            <a:r>
              <a:rPr lang="en-US" dirty="0" smtClean="0"/>
              <a:t> Dream on </a:t>
            </a:r>
            <a:r>
              <a:rPr lang="en-US" dirty="0" smtClean="0">
                <a:hlinkClick r:id="rId5"/>
              </a:rPr>
              <a:t>https://youtu.be/89dGC8de0CA?si=WOccIgJyKAHZiAsw</a:t>
            </a:r>
            <a:endParaRPr lang="en-US" dirty="0" smtClean="0"/>
          </a:p>
          <a:p>
            <a:r>
              <a:rPr lang="en-US" dirty="0" smtClean="0"/>
              <a:t>AC/DC</a:t>
            </a:r>
            <a:r>
              <a:rPr lang="el-GR" dirty="0" smtClean="0"/>
              <a:t>:</a:t>
            </a:r>
            <a:r>
              <a:rPr lang="en-US" dirty="0" smtClean="0"/>
              <a:t> Back in Black </a:t>
            </a:r>
            <a:r>
              <a:rPr lang="en-US" dirty="0" smtClean="0">
                <a:hlinkClick r:id="rId6"/>
              </a:rPr>
              <a:t>https://youtu.be/zjx0D1Ivy-Q?si=B7SIySb91cxgR9qn</a:t>
            </a:r>
            <a:endParaRPr lang="en-US" dirty="0" smtClean="0"/>
          </a:p>
          <a:p>
            <a:r>
              <a:rPr lang="en-US" dirty="0" smtClean="0"/>
              <a:t>Metallica</a:t>
            </a:r>
            <a:r>
              <a:rPr lang="el-GR" dirty="0" smtClean="0"/>
              <a:t>: </a:t>
            </a:r>
            <a:r>
              <a:rPr lang="en-US" dirty="0" smtClean="0"/>
              <a:t>Nothing else matters   </a:t>
            </a:r>
            <a:r>
              <a:rPr lang="en-US" dirty="0" smtClean="0">
                <a:hlinkClick r:id="rId7"/>
              </a:rPr>
              <a:t>https://youtu.be/ozXZnwYTMbs?si=3aqgaubJ5ZXTXE4S</a:t>
            </a:r>
            <a:r>
              <a:rPr lang="en-US" dirty="0" smtClean="0"/>
              <a:t> </a:t>
            </a:r>
          </a:p>
          <a:p>
            <a:pPr marL="0" indent="0">
              <a:buNone/>
            </a:pPr>
            <a:endParaRPr lang="en-US" dirty="0" smtClean="0"/>
          </a:p>
          <a:p>
            <a:endParaRPr lang="en-US" dirty="0" smtClean="0"/>
          </a:p>
          <a:p>
            <a:endParaRPr lang="en-US" dirty="0" smtClean="0"/>
          </a:p>
          <a:p>
            <a:endParaRPr lang="el-GR" dirty="0"/>
          </a:p>
        </p:txBody>
      </p:sp>
      <p:pic>
        <p:nvPicPr>
          <p:cNvPr id="4" name="Εικόνα 3"/>
          <p:cNvPicPr>
            <a:picLocks noChangeAspect="1"/>
          </p:cNvPicPr>
          <p:nvPr/>
        </p:nvPicPr>
        <p:blipFill>
          <a:blip r:embed="rId8"/>
          <a:stretch>
            <a:fillRect/>
          </a:stretch>
        </p:blipFill>
        <p:spPr>
          <a:xfrm>
            <a:off x="8460739" y="601027"/>
            <a:ext cx="3149600" cy="1889760"/>
          </a:xfrm>
          <a:prstGeom prst="rect">
            <a:avLst/>
          </a:prstGeom>
        </p:spPr>
      </p:pic>
      <p:pic>
        <p:nvPicPr>
          <p:cNvPr id="5" name="Εικόνα 4"/>
          <p:cNvPicPr>
            <a:picLocks noChangeAspect="1"/>
          </p:cNvPicPr>
          <p:nvPr/>
        </p:nvPicPr>
        <p:blipFill>
          <a:blip r:embed="rId9"/>
          <a:stretch>
            <a:fillRect/>
          </a:stretch>
        </p:blipFill>
        <p:spPr>
          <a:xfrm>
            <a:off x="8747124" y="2945447"/>
            <a:ext cx="2863215" cy="1908810"/>
          </a:xfrm>
          <a:prstGeom prst="rect">
            <a:avLst/>
          </a:prstGeom>
        </p:spPr>
      </p:pic>
      <p:sp>
        <p:nvSpPr>
          <p:cNvPr id="6" name="TextBox 5"/>
          <p:cNvSpPr txBox="1"/>
          <p:nvPr/>
        </p:nvSpPr>
        <p:spPr>
          <a:xfrm>
            <a:off x="8698230" y="146367"/>
            <a:ext cx="2600960" cy="369332"/>
          </a:xfrm>
          <a:prstGeom prst="rect">
            <a:avLst/>
          </a:prstGeom>
          <a:noFill/>
        </p:spPr>
        <p:txBody>
          <a:bodyPr wrap="square" rtlCol="0">
            <a:spAutoFit/>
          </a:bodyPr>
          <a:lstStyle/>
          <a:p>
            <a:r>
              <a:rPr lang="en-US" dirty="0" smtClean="0"/>
              <a:t>Led zeppelin</a:t>
            </a:r>
            <a:endParaRPr lang="el-GR" dirty="0"/>
          </a:p>
        </p:txBody>
      </p:sp>
      <p:sp>
        <p:nvSpPr>
          <p:cNvPr id="7" name="TextBox 6"/>
          <p:cNvSpPr txBox="1"/>
          <p:nvPr/>
        </p:nvSpPr>
        <p:spPr>
          <a:xfrm>
            <a:off x="9657080" y="2591037"/>
            <a:ext cx="1203960" cy="369332"/>
          </a:xfrm>
          <a:prstGeom prst="rect">
            <a:avLst/>
          </a:prstGeom>
          <a:noFill/>
        </p:spPr>
        <p:txBody>
          <a:bodyPr wrap="square" rtlCol="0">
            <a:spAutoFit/>
          </a:bodyPr>
          <a:lstStyle/>
          <a:p>
            <a:r>
              <a:rPr lang="en-US" dirty="0"/>
              <a:t>M</a:t>
            </a:r>
            <a:r>
              <a:rPr lang="en-US" dirty="0" smtClean="0"/>
              <a:t>etallica</a:t>
            </a:r>
            <a:endParaRPr lang="el-GR" dirty="0"/>
          </a:p>
        </p:txBody>
      </p:sp>
    </p:spTree>
    <p:extLst>
      <p:ext uri="{BB962C8B-B14F-4D97-AF65-F5344CB8AC3E}">
        <p14:creationId xmlns:p14="http://schemas.microsoft.com/office/powerpoint/2010/main" val="4090386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latin typeface="Arial Black" panose="020B0A04020102020204" pitchFamily="34" charset="0"/>
              </a:rPr>
              <a:t>Alternative rock</a:t>
            </a:r>
            <a:endParaRPr lang="el-GR" dirty="0">
              <a:latin typeface="Arial Black" panose="020B0A04020102020204" pitchFamily="34" charset="0"/>
            </a:endParaRPr>
          </a:p>
        </p:txBody>
      </p:sp>
      <p:sp>
        <p:nvSpPr>
          <p:cNvPr id="3" name="Θέση περιεχομένου 2"/>
          <p:cNvSpPr>
            <a:spLocks noGrp="1"/>
          </p:cNvSpPr>
          <p:nvPr>
            <p:ph idx="1"/>
          </p:nvPr>
        </p:nvSpPr>
        <p:spPr>
          <a:xfrm>
            <a:off x="838200" y="1510665"/>
            <a:ext cx="10515600" cy="4351338"/>
          </a:xfrm>
        </p:spPr>
        <p:txBody>
          <a:bodyPr/>
          <a:lstStyle/>
          <a:p>
            <a:r>
              <a:rPr lang="el-GR" dirty="0" smtClean="0"/>
              <a:t>Η Εναλλακτική ροκ ή alt-rock είναι είδος της ροκ μουσικής που εμφανίστηκε στη δεκαετία του 1980 και έγινε ευρέως δημοφιλές στη δεκαετία του 1990.</a:t>
            </a:r>
            <a:r>
              <a:rPr lang="en-US" dirty="0"/>
              <a:t> </a:t>
            </a:r>
            <a:r>
              <a:rPr lang="el-GR" dirty="0" smtClean="0"/>
              <a:t>Μέσω αυτής της μουσικής αναδείχτηκαν οι </a:t>
            </a:r>
            <a:r>
              <a:rPr lang="en-US" dirty="0" smtClean="0"/>
              <a:t>Radiohead,</a:t>
            </a:r>
            <a:r>
              <a:rPr lang="el-GR" dirty="0" smtClean="0"/>
              <a:t>οι </a:t>
            </a:r>
            <a:r>
              <a:rPr lang="en-US" dirty="0" smtClean="0"/>
              <a:t>R.E.M.,</a:t>
            </a:r>
            <a:r>
              <a:rPr lang="el-GR" dirty="0" smtClean="0"/>
              <a:t> οι </a:t>
            </a:r>
            <a:r>
              <a:rPr lang="en-US" dirty="0" smtClean="0"/>
              <a:t>Oasis, </a:t>
            </a:r>
            <a:r>
              <a:rPr lang="el-GR" dirty="0" smtClean="0"/>
              <a:t>οι </a:t>
            </a:r>
            <a:r>
              <a:rPr lang="en-US" dirty="0" smtClean="0"/>
              <a:t>Coldplay</a:t>
            </a:r>
            <a:r>
              <a:rPr lang="el-GR" dirty="0" smtClean="0"/>
              <a:t>,</a:t>
            </a:r>
            <a:r>
              <a:rPr lang="en-US" dirty="0" smtClean="0"/>
              <a:t> </a:t>
            </a:r>
            <a:r>
              <a:rPr lang="el-GR" dirty="0" smtClean="0"/>
              <a:t>οι </a:t>
            </a:r>
            <a:r>
              <a:rPr lang="en-US" dirty="0" smtClean="0"/>
              <a:t>U2</a:t>
            </a:r>
            <a:r>
              <a:rPr lang="el-GR" dirty="0" smtClean="0"/>
              <a:t> κ.α.</a:t>
            </a:r>
          </a:p>
          <a:p>
            <a:pPr marL="0" indent="0">
              <a:buNone/>
            </a:pPr>
            <a:endParaRPr lang="el-GR" dirty="0"/>
          </a:p>
        </p:txBody>
      </p:sp>
      <p:pic>
        <p:nvPicPr>
          <p:cNvPr id="4" name="Εικόνα 3"/>
          <p:cNvPicPr>
            <a:picLocks noChangeAspect="1"/>
          </p:cNvPicPr>
          <p:nvPr/>
        </p:nvPicPr>
        <p:blipFill>
          <a:blip r:embed="rId2"/>
          <a:stretch>
            <a:fillRect/>
          </a:stretch>
        </p:blipFill>
        <p:spPr>
          <a:xfrm>
            <a:off x="665480" y="3501706"/>
            <a:ext cx="2914650" cy="1571625"/>
          </a:xfrm>
          <a:prstGeom prst="rect">
            <a:avLst/>
          </a:prstGeom>
        </p:spPr>
      </p:pic>
      <p:pic>
        <p:nvPicPr>
          <p:cNvPr id="5" name="Εικόνα 4"/>
          <p:cNvPicPr>
            <a:picLocks noChangeAspect="1"/>
          </p:cNvPicPr>
          <p:nvPr/>
        </p:nvPicPr>
        <p:blipFill>
          <a:blip r:embed="rId3"/>
          <a:stretch>
            <a:fillRect/>
          </a:stretch>
        </p:blipFill>
        <p:spPr>
          <a:xfrm>
            <a:off x="4149407" y="3501706"/>
            <a:ext cx="2409825" cy="1895475"/>
          </a:xfrm>
          <a:prstGeom prst="rect">
            <a:avLst/>
          </a:prstGeom>
        </p:spPr>
      </p:pic>
      <p:pic>
        <p:nvPicPr>
          <p:cNvPr id="6" name="Εικόνα 5"/>
          <p:cNvPicPr>
            <a:picLocks noChangeAspect="1"/>
          </p:cNvPicPr>
          <p:nvPr/>
        </p:nvPicPr>
        <p:blipFill>
          <a:blip r:embed="rId4"/>
          <a:stretch>
            <a:fillRect/>
          </a:stretch>
        </p:blipFill>
        <p:spPr>
          <a:xfrm>
            <a:off x="7737315" y="3595749"/>
            <a:ext cx="2836899" cy="1801431"/>
          </a:xfrm>
          <a:prstGeom prst="rect">
            <a:avLst/>
          </a:prstGeom>
        </p:spPr>
      </p:pic>
      <p:sp>
        <p:nvSpPr>
          <p:cNvPr id="7" name="TextBox 6"/>
          <p:cNvSpPr txBox="1"/>
          <p:nvPr/>
        </p:nvSpPr>
        <p:spPr>
          <a:xfrm>
            <a:off x="8600202" y="3222347"/>
            <a:ext cx="3342640" cy="369332"/>
          </a:xfrm>
          <a:prstGeom prst="rect">
            <a:avLst/>
          </a:prstGeom>
          <a:noFill/>
        </p:spPr>
        <p:txBody>
          <a:bodyPr wrap="square" rtlCol="0">
            <a:spAutoFit/>
          </a:bodyPr>
          <a:lstStyle/>
          <a:p>
            <a:r>
              <a:rPr lang="en-US" dirty="0" smtClean="0"/>
              <a:t>Radiohead</a:t>
            </a:r>
            <a:endParaRPr lang="el-GR" dirty="0"/>
          </a:p>
        </p:txBody>
      </p:sp>
      <p:sp>
        <p:nvSpPr>
          <p:cNvPr id="8" name="TextBox 7"/>
          <p:cNvSpPr txBox="1"/>
          <p:nvPr/>
        </p:nvSpPr>
        <p:spPr>
          <a:xfrm>
            <a:off x="1527810" y="3147298"/>
            <a:ext cx="707390" cy="369332"/>
          </a:xfrm>
          <a:prstGeom prst="rect">
            <a:avLst/>
          </a:prstGeom>
          <a:noFill/>
        </p:spPr>
        <p:txBody>
          <a:bodyPr wrap="square" rtlCol="0">
            <a:spAutoFit/>
          </a:bodyPr>
          <a:lstStyle/>
          <a:p>
            <a:r>
              <a:rPr lang="en-US" dirty="0"/>
              <a:t>O</a:t>
            </a:r>
            <a:r>
              <a:rPr lang="en-US" dirty="0" smtClean="0"/>
              <a:t>asis</a:t>
            </a:r>
            <a:endParaRPr lang="el-GR" dirty="0"/>
          </a:p>
        </p:txBody>
      </p:sp>
      <p:sp>
        <p:nvSpPr>
          <p:cNvPr id="9" name="TextBox 8"/>
          <p:cNvSpPr txBox="1"/>
          <p:nvPr/>
        </p:nvSpPr>
        <p:spPr>
          <a:xfrm>
            <a:off x="4953159" y="3205164"/>
            <a:ext cx="2048510" cy="375920"/>
          </a:xfrm>
          <a:prstGeom prst="rect">
            <a:avLst/>
          </a:prstGeom>
          <a:noFill/>
        </p:spPr>
        <p:txBody>
          <a:bodyPr wrap="square" rtlCol="0">
            <a:spAutoFit/>
          </a:bodyPr>
          <a:lstStyle/>
          <a:p>
            <a:r>
              <a:rPr lang="en-US" dirty="0" smtClean="0"/>
              <a:t>R.E.M</a:t>
            </a:r>
            <a:endParaRPr lang="el-GR" dirty="0"/>
          </a:p>
        </p:txBody>
      </p:sp>
      <p:sp>
        <p:nvSpPr>
          <p:cNvPr id="14" name="Καμπύλο βέλος προς τα επάνω 13"/>
          <p:cNvSpPr/>
          <p:nvPr/>
        </p:nvSpPr>
        <p:spPr>
          <a:xfrm rot="5247576" flipV="1">
            <a:off x="10786661" y="2631301"/>
            <a:ext cx="1300878" cy="1147726"/>
          </a:xfrm>
          <a:prstGeom prst="curvedUpArrow">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21439952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Ιόν">
  <a:themeElements>
    <a:clrScheme name="Κόκκινο">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Ουράνιο">
  <a:themeElements>
    <a:clrScheme name="Ουράνιο">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Ουράνιο">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Ουράνιο">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
  <TotalTime>1504</TotalTime>
  <Words>1168</Words>
  <Application>Microsoft Office PowerPoint</Application>
  <PresentationFormat>Ευρεία οθόνη</PresentationFormat>
  <Paragraphs>71</Paragraphs>
  <Slides>15</Slides>
  <Notes>0</Notes>
  <HiddenSlides>0</HiddenSlides>
  <MMClips>0</MMClips>
  <ScaleCrop>false</ScaleCrop>
  <HeadingPairs>
    <vt:vector size="6" baseType="variant">
      <vt:variant>
        <vt:lpstr>Γραμματοσειρές που χρησιμοποιούνται</vt:lpstr>
      </vt:variant>
      <vt:variant>
        <vt:i4>19</vt:i4>
      </vt:variant>
      <vt:variant>
        <vt:lpstr>Θέμα</vt:lpstr>
      </vt:variant>
      <vt:variant>
        <vt:i4>3</vt:i4>
      </vt:variant>
      <vt:variant>
        <vt:lpstr>Τίτλοι διαφανειών</vt:lpstr>
      </vt:variant>
      <vt:variant>
        <vt:i4>15</vt:i4>
      </vt:variant>
    </vt:vector>
  </HeadingPairs>
  <TitlesOfParts>
    <vt:vector size="37" baseType="lpstr">
      <vt:lpstr>Algerian</vt:lpstr>
      <vt:lpstr>Arial</vt:lpstr>
      <vt:lpstr>Arial Black</vt:lpstr>
      <vt:lpstr>Arial Rounded MT Bold</vt:lpstr>
      <vt:lpstr>Bahnschrift</vt:lpstr>
      <vt:lpstr>Bahnschrift Condensed</vt:lpstr>
      <vt:lpstr>Bahnschrift SemiBold</vt:lpstr>
      <vt:lpstr>Bodoni MT</vt:lpstr>
      <vt:lpstr>Britannic Bold</vt:lpstr>
      <vt:lpstr>Calibri</vt:lpstr>
      <vt:lpstr>Calibri Light</vt:lpstr>
      <vt:lpstr>Century Gothic</vt:lpstr>
      <vt:lpstr>Franklin Gothic Heavy</vt:lpstr>
      <vt:lpstr>Gabriola</vt:lpstr>
      <vt:lpstr>Garamond</vt:lpstr>
      <vt:lpstr>Poor Richard</vt:lpstr>
      <vt:lpstr>Ravie</vt:lpstr>
      <vt:lpstr>Segoe Script</vt:lpstr>
      <vt:lpstr>Wingdings 3</vt:lpstr>
      <vt:lpstr>Ιόν</vt:lpstr>
      <vt:lpstr>Θέμα του Office</vt:lpstr>
      <vt:lpstr>Ουράνιο</vt:lpstr>
      <vt:lpstr>ΤΑ ΕΙΔΗ ΤΗΣ ROCK ΜΟΥΣΙΚΗΣ</vt:lpstr>
      <vt:lpstr>Παρουσίαση του PowerPoint</vt:lpstr>
      <vt:lpstr>Soft rock</vt:lpstr>
      <vt:lpstr>Παρουσίαση του PowerPoint</vt:lpstr>
      <vt:lpstr>ΓΝΩΣΤΑ ΕΡΓΑ ΤΗΣ SOFT ROCK</vt:lpstr>
      <vt:lpstr>HARD ROCK</vt:lpstr>
      <vt:lpstr>Guns n’ roses</vt:lpstr>
      <vt:lpstr>ΕΡΓΑ ΤΗΣ HARD ROCK</vt:lpstr>
      <vt:lpstr>Alternative rock</vt:lpstr>
      <vt:lpstr>EΡΓΑ THΣ ALTERNATIVE ROCK</vt:lpstr>
      <vt:lpstr>Παρουσίαση του PowerPoint</vt:lpstr>
      <vt:lpstr> ARCTIC MONKEYS</vt:lpstr>
      <vt:lpstr>ΕΡΓΑ ΤΗΣ INDIE ROCK</vt:lpstr>
      <vt:lpstr>GRUNGE ROCK</vt:lpstr>
      <vt:lpstr>Έργα της Grunge Rock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ΤΑ ΕΙΔΗ ΤΗΣ ROCK ΜΟΥΣΙΚΗΣ</dc:title>
  <dc:creator>Λογαριασμός Microsoft</dc:creator>
  <cp:lastModifiedBy>Λογαριασμός Microsoft</cp:lastModifiedBy>
  <cp:revision>30</cp:revision>
  <dcterms:created xsi:type="dcterms:W3CDTF">2024-05-02T16:22:07Z</dcterms:created>
  <dcterms:modified xsi:type="dcterms:W3CDTF">2024-05-04T08:34:21Z</dcterms:modified>
</cp:coreProperties>
</file>