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4" r:id="rId7"/>
    <p:sldId id="265" r:id="rId8"/>
    <p:sldId id="266" r:id="rId9"/>
    <p:sldId id="267" r:id="rId10"/>
    <p:sldId id="268" r:id="rId11"/>
    <p:sldId id="269" r:id="rId12"/>
    <p:sldId id="271"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50" autoAdjust="0"/>
    <p:restoredTop sz="94660"/>
  </p:normalViewPr>
  <p:slideViewPr>
    <p:cSldViewPr snapToGrid="0">
      <p:cViewPr varScale="1">
        <p:scale>
          <a:sx n="78" d="100"/>
          <a:sy n="78" d="100"/>
        </p:scale>
        <p:origin x="5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E9FB3-0846-4EC7-8780-C62DF69AD9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5E36B6-029E-4983-AC99-40C5D8D8C9F0}">
      <dgm:prSet/>
      <dgm:spPr/>
      <dgm:t>
        <a:bodyPr/>
        <a:lstStyle/>
        <a:p>
          <a:r>
            <a:rPr lang="el-GR" b="0" i="0" dirty="0" err="1"/>
            <a:t>Τζουζέπε</a:t>
          </a:r>
          <a:r>
            <a:rPr lang="el-GR" b="0" i="0" dirty="0"/>
            <a:t> </a:t>
          </a:r>
          <a:r>
            <a:rPr lang="el-GR" b="0" i="0" dirty="0" err="1"/>
            <a:t>Βέρντι</a:t>
          </a:r>
          <a:r>
            <a:rPr lang="el-GR" dirty="0"/>
            <a:t>: </a:t>
          </a:r>
          <a:r>
            <a:rPr lang="en-US" dirty="0"/>
            <a:t>https://www.youtube.com/watch?v=fYDI6MWkCW8</a:t>
          </a:r>
          <a:r>
            <a:rPr lang="el-GR" dirty="0"/>
            <a:t>  (Όπερα)</a:t>
          </a:r>
          <a:endParaRPr lang="en-US" dirty="0"/>
        </a:p>
      </dgm:t>
    </dgm:pt>
    <dgm:pt modelId="{B21E5D59-DA54-438C-A947-9D1332151652}" type="parTrans" cxnId="{CF8F187C-B93B-4288-84E3-D743BC799FB0}">
      <dgm:prSet/>
      <dgm:spPr/>
      <dgm:t>
        <a:bodyPr/>
        <a:lstStyle/>
        <a:p>
          <a:endParaRPr lang="en-US"/>
        </a:p>
      </dgm:t>
    </dgm:pt>
    <dgm:pt modelId="{34892214-041E-4B0B-A0D0-D6D3D14AD99F}" type="sibTrans" cxnId="{CF8F187C-B93B-4288-84E3-D743BC799FB0}">
      <dgm:prSet/>
      <dgm:spPr/>
      <dgm:t>
        <a:bodyPr/>
        <a:lstStyle/>
        <a:p>
          <a:endParaRPr lang="en-US"/>
        </a:p>
      </dgm:t>
    </dgm:pt>
    <dgm:pt modelId="{6AA465B9-8196-4D6D-B822-663EC6140167}">
      <dgm:prSet/>
      <dgm:spPr/>
      <dgm:t>
        <a:bodyPr/>
        <a:lstStyle/>
        <a:p>
          <a:r>
            <a:rPr lang="el-GR" b="0" i="0" dirty="0"/>
            <a:t>Λέοναρντ Μπερνστάιν :</a:t>
          </a:r>
          <a:r>
            <a:rPr lang="en-US" dirty="0"/>
            <a:t>https://www.youtube.com/watch?v=hoQEddtFN3Q</a:t>
          </a:r>
          <a:r>
            <a:rPr lang="el-GR" dirty="0"/>
            <a:t>(Μιούζικαλ)</a:t>
          </a:r>
          <a:endParaRPr lang="en-US" dirty="0"/>
        </a:p>
      </dgm:t>
    </dgm:pt>
    <dgm:pt modelId="{4BBC4BCC-BA48-403F-AA95-BC5408D021C4}" type="parTrans" cxnId="{BACF02CC-5E2F-4F0E-A80C-1CCF174BB879}">
      <dgm:prSet/>
      <dgm:spPr/>
      <dgm:t>
        <a:bodyPr/>
        <a:lstStyle/>
        <a:p>
          <a:endParaRPr lang="en-US"/>
        </a:p>
      </dgm:t>
    </dgm:pt>
    <dgm:pt modelId="{5C84CA49-8797-4683-B9CF-C6A44E7711F9}" type="sibTrans" cxnId="{BACF02CC-5E2F-4F0E-A80C-1CCF174BB879}">
      <dgm:prSet/>
      <dgm:spPr/>
      <dgm:t>
        <a:bodyPr/>
        <a:lstStyle/>
        <a:p>
          <a:endParaRPr lang="en-US"/>
        </a:p>
      </dgm:t>
    </dgm:pt>
    <dgm:pt modelId="{B989DF8B-4EAA-4F21-B851-DE46447BDF8F}">
      <dgm:prSet/>
      <dgm:spPr/>
      <dgm:t>
        <a:bodyPr/>
        <a:lstStyle/>
        <a:p>
          <a:r>
            <a:rPr lang="el-GR" b="0" i="0" dirty="0"/>
            <a:t>Ζωρζ </a:t>
          </a:r>
          <a:r>
            <a:rPr lang="el-GR" b="0" i="0" dirty="0" err="1"/>
            <a:t>Φεντώ</a:t>
          </a:r>
          <a:r>
            <a:rPr lang="el-GR" b="0" i="0" dirty="0"/>
            <a:t>:</a:t>
          </a:r>
          <a:r>
            <a:rPr lang="en-US" b="0" i="0" dirty="0"/>
            <a:t>https://www.youtube.com/watch?v=5cKJd9pClEQ</a:t>
          </a:r>
          <a:r>
            <a:rPr lang="el-GR" b="0" i="0" dirty="0"/>
            <a:t> (</a:t>
          </a:r>
          <a:r>
            <a:rPr lang="el-GR" b="0" i="0" dirty="0" err="1"/>
            <a:t>Βωντβίλ</a:t>
          </a:r>
          <a:r>
            <a:rPr lang="el-GR" b="0" i="0" dirty="0"/>
            <a:t>)</a:t>
          </a:r>
          <a:endParaRPr lang="en-US" dirty="0"/>
        </a:p>
      </dgm:t>
    </dgm:pt>
    <dgm:pt modelId="{30DC153D-66BE-41D2-AFF4-301B267868BC}" type="parTrans" cxnId="{69EE7A90-6CBC-4135-83CC-C37079012124}">
      <dgm:prSet/>
      <dgm:spPr/>
      <dgm:t>
        <a:bodyPr/>
        <a:lstStyle/>
        <a:p>
          <a:endParaRPr lang="en-US"/>
        </a:p>
      </dgm:t>
    </dgm:pt>
    <dgm:pt modelId="{64A912F7-0C89-4533-BB41-C415CF37BD64}" type="sibTrans" cxnId="{69EE7A90-6CBC-4135-83CC-C37079012124}">
      <dgm:prSet/>
      <dgm:spPr/>
      <dgm:t>
        <a:bodyPr/>
        <a:lstStyle/>
        <a:p>
          <a:endParaRPr lang="en-US"/>
        </a:p>
      </dgm:t>
    </dgm:pt>
    <dgm:pt modelId="{6A04567E-5749-42E0-9620-D3EEA57D9490}">
      <dgm:prSet/>
      <dgm:spPr/>
      <dgm:t>
        <a:bodyPr/>
        <a:lstStyle/>
        <a:p>
          <a:r>
            <a:rPr lang="el-GR" b="0" i="0" dirty="0"/>
            <a:t>Ιωάννης Κομνηνός Δ.: </a:t>
          </a:r>
          <a:r>
            <a:rPr lang="en-US" b="0" i="0" dirty="0"/>
            <a:t>https://www.youtube.com/watch?v=oTToOChZXwk</a:t>
          </a:r>
          <a:r>
            <a:rPr lang="el-GR" b="0" i="0" dirty="0"/>
            <a:t>(Οπερέτα)</a:t>
          </a:r>
          <a:endParaRPr lang="en-US" dirty="0"/>
        </a:p>
      </dgm:t>
    </dgm:pt>
    <dgm:pt modelId="{3D51A62E-71E5-42C0-B318-3EE9836EA72A}" type="parTrans" cxnId="{CD41EC9F-4FC3-4982-91B9-BEAC8073F5E9}">
      <dgm:prSet/>
      <dgm:spPr/>
      <dgm:t>
        <a:bodyPr/>
        <a:lstStyle/>
        <a:p>
          <a:endParaRPr lang="en-US"/>
        </a:p>
      </dgm:t>
    </dgm:pt>
    <dgm:pt modelId="{973ED453-9B98-4341-8A7F-4233AC606061}" type="sibTrans" cxnId="{CD41EC9F-4FC3-4982-91B9-BEAC8073F5E9}">
      <dgm:prSet/>
      <dgm:spPr/>
      <dgm:t>
        <a:bodyPr/>
        <a:lstStyle/>
        <a:p>
          <a:endParaRPr lang="en-US"/>
        </a:p>
      </dgm:t>
    </dgm:pt>
    <dgm:pt modelId="{5ACD083E-5A79-4367-87C0-499EB32AD1E1}" type="pres">
      <dgm:prSet presAssocID="{FFAE9FB3-0846-4EC7-8780-C62DF69AD9A3}" presName="linear" presStyleCnt="0">
        <dgm:presLayoutVars>
          <dgm:animLvl val="lvl"/>
          <dgm:resizeHandles val="exact"/>
        </dgm:presLayoutVars>
      </dgm:prSet>
      <dgm:spPr/>
    </dgm:pt>
    <dgm:pt modelId="{3A18F532-084C-4055-8B23-DD26D22FD435}" type="pres">
      <dgm:prSet presAssocID="{E95E36B6-029E-4983-AC99-40C5D8D8C9F0}" presName="parentText" presStyleLbl="node1" presStyleIdx="0" presStyleCnt="4">
        <dgm:presLayoutVars>
          <dgm:chMax val="0"/>
          <dgm:bulletEnabled val="1"/>
        </dgm:presLayoutVars>
      </dgm:prSet>
      <dgm:spPr/>
    </dgm:pt>
    <dgm:pt modelId="{C1760785-1F99-4578-B709-E157EAAB1401}" type="pres">
      <dgm:prSet presAssocID="{34892214-041E-4B0B-A0D0-D6D3D14AD99F}" presName="spacer" presStyleCnt="0"/>
      <dgm:spPr/>
    </dgm:pt>
    <dgm:pt modelId="{AA9BB003-F6B7-420C-AD3C-143E04F5A068}" type="pres">
      <dgm:prSet presAssocID="{6AA465B9-8196-4D6D-B822-663EC6140167}" presName="parentText" presStyleLbl="node1" presStyleIdx="1" presStyleCnt="4">
        <dgm:presLayoutVars>
          <dgm:chMax val="0"/>
          <dgm:bulletEnabled val="1"/>
        </dgm:presLayoutVars>
      </dgm:prSet>
      <dgm:spPr/>
    </dgm:pt>
    <dgm:pt modelId="{1B37D3FA-4C71-43A6-A5C4-9457396DEF06}" type="pres">
      <dgm:prSet presAssocID="{5C84CA49-8797-4683-B9CF-C6A44E7711F9}" presName="spacer" presStyleCnt="0"/>
      <dgm:spPr/>
    </dgm:pt>
    <dgm:pt modelId="{6E8FF800-4819-4405-B57C-25B5EF4F278E}" type="pres">
      <dgm:prSet presAssocID="{B989DF8B-4EAA-4F21-B851-DE46447BDF8F}" presName="parentText" presStyleLbl="node1" presStyleIdx="2" presStyleCnt="4">
        <dgm:presLayoutVars>
          <dgm:chMax val="0"/>
          <dgm:bulletEnabled val="1"/>
        </dgm:presLayoutVars>
      </dgm:prSet>
      <dgm:spPr/>
    </dgm:pt>
    <dgm:pt modelId="{9567F92E-2E54-48D5-B443-81351F56E01A}" type="pres">
      <dgm:prSet presAssocID="{64A912F7-0C89-4533-BB41-C415CF37BD64}" presName="spacer" presStyleCnt="0"/>
      <dgm:spPr/>
    </dgm:pt>
    <dgm:pt modelId="{B7558342-CA6E-444C-AE12-5D6C642C24A9}" type="pres">
      <dgm:prSet presAssocID="{6A04567E-5749-42E0-9620-D3EEA57D9490}" presName="parentText" presStyleLbl="node1" presStyleIdx="3" presStyleCnt="4">
        <dgm:presLayoutVars>
          <dgm:chMax val="0"/>
          <dgm:bulletEnabled val="1"/>
        </dgm:presLayoutVars>
      </dgm:prSet>
      <dgm:spPr/>
    </dgm:pt>
  </dgm:ptLst>
  <dgm:cxnLst>
    <dgm:cxn modelId="{B48FE40F-A457-439B-99A7-28FD3FA7E72C}" type="presOf" srcId="{6A04567E-5749-42E0-9620-D3EEA57D9490}" destId="{B7558342-CA6E-444C-AE12-5D6C642C24A9}" srcOrd="0" destOrd="0" presId="urn:microsoft.com/office/officeart/2005/8/layout/vList2"/>
    <dgm:cxn modelId="{E084C223-9DCE-4F09-AA28-4E05574E82E7}" type="presOf" srcId="{6AA465B9-8196-4D6D-B822-663EC6140167}" destId="{AA9BB003-F6B7-420C-AD3C-143E04F5A068}" srcOrd="0" destOrd="0" presId="urn:microsoft.com/office/officeart/2005/8/layout/vList2"/>
    <dgm:cxn modelId="{9069A16B-A99E-4A53-9429-287575C0E630}" type="presOf" srcId="{FFAE9FB3-0846-4EC7-8780-C62DF69AD9A3}" destId="{5ACD083E-5A79-4367-87C0-499EB32AD1E1}" srcOrd="0" destOrd="0" presId="urn:microsoft.com/office/officeart/2005/8/layout/vList2"/>
    <dgm:cxn modelId="{CF8F187C-B93B-4288-84E3-D743BC799FB0}" srcId="{FFAE9FB3-0846-4EC7-8780-C62DF69AD9A3}" destId="{E95E36B6-029E-4983-AC99-40C5D8D8C9F0}" srcOrd="0" destOrd="0" parTransId="{B21E5D59-DA54-438C-A947-9D1332151652}" sibTransId="{34892214-041E-4B0B-A0D0-D6D3D14AD99F}"/>
    <dgm:cxn modelId="{69EE7A90-6CBC-4135-83CC-C37079012124}" srcId="{FFAE9FB3-0846-4EC7-8780-C62DF69AD9A3}" destId="{B989DF8B-4EAA-4F21-B851-DE46447BDF8F}" srcOrd="2" destOrd="0" parTransId="{30DC153D-66BE-41D2-AFF4-301B267868BC}" sibTransId="{64A912F7-0C89-4533-BB41-C415CF37BD64}"/>
    <dgm:cxn modelId="{CD41EC9F-4FC3-4982-91B9-BEAC8073F5E9}" srcId="{FFAE9FB3-0846-4EC7-8780-C62DF69AD9A3}" destId="{6A04567E-5749-42E0-9620-D3EEA57D9490}" srcOrd="3" destOrd="0" parTransId="{3D51A62E-71E5-42C0-B318-3EE9836EA72A}" sibTransId="{973ED453-9B98-4341-8A7F-4233AC606061}"/>
    <dgm:cxn modelId="{BACF02CC-5E2F-4F0E-A80C-1CCF174BB879}" srcId="{FFAE9FB3-0846-4EC7-8780-C62DF69AD9A3}" destId="{6AA465B9-8196-4D6D-B822-663EC6140167}" srcOrd="1" destOrd="0" parTransId="{4BBC4BCC-BA48-403F-AA95-BC5408D021C4}" sibTransId="{5C84CA49-8797-4683-B9CF-C6A44E7711F9}"/>
    <dgm:cxn modelId="{3D6F52F6-8061-4505-B8A4-032CF7894656}" type="presOf" srcId="{E95E36B6-029E-4983-AC99-40C5D8D8C9F0}" destId="{3A18F532-084C-4055-8B23-DD26D22FD435}" srcOrd="0" destOrd="0" presId="urn:microsoft.com/office/officeart/2005/8/layout/vList2"/>
    <dgm:cxn modelId="{451A53FD-5EA2-480B-9A7B-F92BC96331FD}" type="presOf" srcId="{B989DF8B-4EAA-4F21-B851-DE46447BDF8F}" destId="{6E8FF800-4819-4405-B57C-25B5EF4F278E}" srcOrd="0" destOrd="0" presId="urn:microsoft.com/office/officeart/2005/8/layout/vList2"/>
    <dgm:cxn modelId="{99B43629-AD9D-41B9-B01D-745E75493C81}" type="presParOf" srcId="{5ACD083E-5A79-4367-87C0-499EB32AD1E1}" destId="{3A18F532-084C-4055-8B23-DD26D22FD435}" srcOrd="0" destOrd="0" presId="urn:microsoft.com/office/officeart/2005/8/layout/vList2"/>
    <dgm:cxn modelId="{6EF928C0-1128-4FF8-8F70-FFAF80AF5760}" type="presParOf" srcId="{5ACD083E-5A79-4367-87C0-499EB32AD1E1}" destId="{C1760785-1F99-4578-B709-E157EAAB1401}" srcOrd="1" destOrd="0" presId="urn:microsoft.com/office/officeart/2005/8/layout/vList2"/>
    <dgm:cxn modelId="{801EAC39-7578-4C8E-AA27-BF831C65C6A3}" type="presParOf" srcId="{5ACD083E-5A79-4367-87C0-499EB32AD1E1}" destId="{AA9BB003-F6B7-420C-AD3C-143E04F5A068}" srcOrd="2" destOrd="0" presId="urn:microsoft.com/office/officeart/2005/8/layout/vList2"/>
    <dgm:cxn modelId="{A210E864-A4A3-4402-8E07-A01AC7C2C912}" type="presParOf" srcId="{5ACD083E-5A79-4367-87C0-499EB32AD1E1}" destId="{1B37D3FA-4C71-43A6-A5C4-9457396DEF06}" srcOrd="3" destOrd="0" presId="urn:microsoft.com/office/officeart/2005/8/layout/vList2"/>
    <dgm:cxn modelId="{817B67D3-1957-4BA5-AEBF-D8F1C2B0C35E}" type="presParOf" srcId="{5ACD083E-5A79-4367-87C0-499EB32AD1E1}" destId="{6E8FF800-4819-4405-B57C-25B5EF4F278E}" srcOrd="4" destOrd="0" presId="urn:microsoft.com/office/officeart/2005/8/layout/vList2"/>
    <dgm:cxn modelId="{C05D1777-B7DC-413F-94DE-27EF8331645D}" type="presParOf" srcId="{5ACD083E-5A79-4367-87C0-499EB32AD1E1}" destId="{9567F92E-2E54-48D5-B443-81351F56E01A}" srcOrd="5" destOrd="0" presId="urn:microsoft.com/office/officeart/2005/8/layout/vList2"/>
    <dgm:cxn modelId="{F00957D4-C024-4E92-853D-0CA7153E1E91}" type="presParOf" srcId="{5ACD083E-5A79-4367-87C0-499EB32AD1E1}" destId="{B7558342-CA6E-444C-AE12-5D6C642C24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8F532-084C-4055-8B23-DD26D22FD435}">
      <dsp:nvSpPr>
        <dsp:cNvPr id="0" name=""/>
        <dsp:cNvSpPr/>
      </dsp:nvSpPr>
      <dsp:spPr>
        <a:xfrm>
          <a:off x="0" y="324006"/>
          <a:ext cx="8595360" cy="87516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0" i="0" kern="1200" dirty="0" err="1"/>
            <a:t>Τζουζέπε</a:t>
          </a:r>
          <a:r>
            <a:rPr lang="el-GR" sz="2200" b="0" i="0" kern="1200" dirty="0"/>
            <a:t> </a:t>
          </a:r>
          <a:r>
            <a:rPr lang="el-GR" sz="2200" b="0" i="0" kern="1200" dirty="0" err="1"/>
            <a:t>Βέρντι</a:t>
          </a:r>
          <a:r>
            <a:rPr lang="el-GR" sz="2200" kern="1200" dirty="0"/>
            <a:t>: </a:t>
          </a:r>
          <a:r>
            <a:rPr lang="en-US" sz="2200" kern="1200" dirty="0"/>
            <a:t>https://www.youtube.com/watch?v=fYDI6MWkCW8</a:t>
          </a:r>
          <a:r>
            <a:rPr lang="el-GR" sz="2200" kern="1200" dirty="0"/>
            <a:t>  (Όπερα)</a:t>
          </a:r>
          <a:endParaRPr lang="en-US" sz="2200" kern="1200" dirty="0"/>
        </a:p>
      </dsp:txBody>
      <dsp:txXfrm>
        <a:off x="42722" y="366728"/>
        <a:ext cx="8509916" cy="789716"/>
      </dsp:txXfrm>
    </dsp:sp>
    <dsp:sp modelId="{AA9BB003-F6B7-420C-AD3C-143E04F5A068}">
      <dsp:nvSpPr>
        <dsp:cNvPr id="0" name=""/>
        <dsp:cNvSpPr/>
      </dsp:nvSpPr>
      <dsp:spPr>
        <a:xfrm>
          <a:off x="0" y="1262526"/>
          <a:ext cx="8595360" cy="87516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0" i="0" kern="1200" dirty="0"/>
            <a:t>Λέοναρντ Μπερνστάιν :</a:t>
          </a:r>
          <a:r>
            <a:rPr lang="en-US" sz="2200" kern="1200" dirty="0"/>
            <a:t>https://www.youtube.com/watch?v=hoQEddtFN3Q</a:t>
          </a:r>
          <a:r>
            <a:rPr lang="el-GR" sz="2200" kern="1200" dirty="0"/>
            <a:t>(Μιούζικαλ)</a:t>
          </a:r>
          <a:endParaRPr lang="en-US" sz="2200" kern="1200" dirty="0"/>
        </a:p>
      </dsp:txBody>
      <dsp:txXfrm>
        <a:off x="42722" y="1305248"/>
        <a:ext cx="8509916" cy="789716"/>
      </dsp:txXfrm>
    </dsp:sp>
    <dsp:sp modelId="{6E8FF800-4819-4405-B57C-25B5EF4F278E}">
      <dsp:nvSpPr>
        <dsp:cNvPr id="0" name=""/>
        <dsp:cNvSpPr/>
      </dsp:nvSpPr>
      <dsp:spPr>
        <a:xfrm>
          <a:off x="0" y="2201047"/>
          <a:ext cx="8595360" cy="87516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0" i="0" kern="1200" dirty="0"/>
            <a:t>Ζωρζ </a:t>
          </a:r>
          <a:r>
            <a:rPr lang="el-GR" sz="2200" b="0" i="0" kern="1200" dirty="0" err="1"/>
            <a:t>Φεντώ</a:t>
          </a:r>
          <a:r>
            <a:rPr lang="el-GR" sz="2200" b="0" i="0" kern="1200" dirty="0"/>
            <a:t>:</a:t>
          </a:r>
          <a:r>
            <a:rPr lang="en-US" sz="2200" b="0" i="0" kern="1200" dirty="0"/>
            <a:t>https://www.youtube.com/watch?v=5cKJd9pClEQ</a:t>
          </a:r>
          <a:r>
            <a:rPr lang="el-GR" sz="2200" b="0" i="0" kern="1200" dirty="0"/>
            <a:t> (</a:t>
          </a:r>
          <a:r>
            <a:rPr lang="el-GR" sz="2200" b="0" i="0" kern="1200" dirty="0" err="1"/>
            <a:t>Βωντβίλ</a:t>
          </a:r>
          <a:r>
            <a:rPr lang="el-GR" sz="2200" b="0" i="0" kern="1200" dirty="0"/>
            <a:t>)</a:t>
          </a:r>
          <a:endParaRPr lang="en-US" sz="2200" kern="1200" dirty="0"/>
        </a:p>
      </dsp:txBody>
      <dsp:txXfrm>
        <a:off x="42722" y="2243769"/>
        <a:ext cx="8509916" cy="789716"/>
      </dsp:txXfrm>
    </dsp:sp>
    <dsp:sp modelId="{B7558342-CA6E-444C-AE12-5D6C642C24A9}">
      <dsp:nvSpPr>
        <dsp:cNvPr id="0" name=""/>
        <dsp:cNvSpPr/>
      </dsp:nvSpPr>
      <dsp:spPr>
        <a:xfrm>
          <a:off x="0" y="3139567"/>
          <a:ext cx="8595360" cy="87516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0" i="0" kern="1200" dirty="0"/>
            <a:t>Ιωάννης Κομνηνός Δ.: </a:t>
          </a:r>
          <a:r>
            <a:rPr lang="en-US" sz="2200" b="0" i="0" kern="1200" dirty="0"/>
            <a:t>https://www.youtube.com/watch?v=oTToOChZXwk</a:t>
          </a:r>
          <a:r>
            <a:rPr lang="el-GR" sz="2200" b="0" i="0" kern="1200" dirty="0"/>
            <a:t>(Οπερέτα)</a:t>
          </a:r>
          <a:endParaRPr lang="en-US" sz="2200" kern="1200" dirty="0"/>
        </a:p>
      </dsp:txBody>
      <dsp:txXfrm>
        <a:off x="42722" y="3182289"/>
        <a:ext cx="8509916"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331CB91-C0D2-402C-B5EF-BD185A0C80A5}" type="datetimeFigureOut">
              <a:rPr lang="el-GR" smtClean="0"/>
              <a:t>9/3/2023</a:t>
            </a:fld>
            <a:endParaRPr lang="el-G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A22B5A9-7734-46C7-9D63-E9A877F0EE08}" type="slidenum">
              <a:rPr lang="el-GR" smtClean="0"/>
              <a:t>‹#›</a:t>
            </a:fld>
            <a:endParaRPr lang="el-G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59668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31CB91-C0D2-402C-B5EF-BD185A0C80A5}"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36197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31CB91-C0D2-402C-B5EF-BD185A0C80A5}"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111880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31CB91-C0D2-402C-B5EF-BD185A0C80A5}"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297560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331CB91-C0D2-402C-B5EF-BD185A0C80A5}" type="datetimeFigureOut">
              <a:rPr lang="el-GR" smtClean="0"/>
              <a:t>9/3/2023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22B5A9-7734-46C7-9D63-E9A877F0EE08}" type="slidenum">
              <a:rPr lang="el-GR" smtClean="0"/>
              <a:t>‹#›</a:t>
            </a:fld>
            <a:endParaRPr lang="el-G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69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331CB91-C0D2-402C-B5EF-BD185A0C80A5}" type="datetimeFigureOut">
              <a:rPr lang="el-GR" smtClean="0"/>
              <a:t>9/3/2023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124632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l-GR"/>
              <a:t>Στυλ κειμένου υποδείγματος</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331CB91-C0D2-402C-B5EF-BD185A0C80A5}" type="datetimeFigureOut">
              <a:rPr lang="el-GR" smtClean="0"/>
              <a:t>9/3/2023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319941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331CB91-C0D2-402C-B5EF-BD185A0C80A5}" type="datetimeFigureOut">
              <a:rPr lang="el-GR" smtClean="0"/>
              <a:t>9/3/2023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12510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1CB91-C0D2-402C-B5EF-BD185A0C80A5}" type="datetimeFigureOut">
              <a:rPr lang="el-GR" smtClean="0"/>
              <a:t>9/3/2023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3276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31CB91-C0D2-402C-B5EF-BD185A0C80A5}" type="datetimeFigureOut">
              <a:rPr lang="el-GR" smtClean="0"/>
              <a:t>9/3/2023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188780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31CB91-C0D2-402C-B5EF-BD185A0C80A5}" type="datetimeFigureOut">
              <a:rPr lang="el-GR" smtClean="0"/>
              <a:t>9/3/2023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A22B5A9-7734-46C7-9D63-E9A877F0EE08}" type="slidenum">
              <a:rPr lang="el-GR" smtClean="0"/>
              <a:t>‹#›</a:t>
            </a:fld>
            <a:endParaRPr lang="el-GR"/>
          </a:p>
        </p:txBody>
      </p:sp>
    </p:spTree>
    <p:extLst>
      <p:ext uri="{BB962C8B-B14F-4D97-AF65-F5344CB8AC3E}">
        <p14:creationId xmlns:p14="http://schemas.microsoft.com/office/powerpoint/2010/main" val="297512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331CB91-C0D2-402C-B5EF-BD185A0C80A5}" type="datetimeFigureOut">
              <a:rPr lang="el-GR" smtClean="0"/>
              <a:t>9/3/2023</a:t>
            </a:fld>
            <a:endParaRPr lang="el-G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l-G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A22B5A9-7734-46C7-9D63-E9A877F0EE08}" type="slidenum">
              <a:rPr lang="el-GR" smtClean="0"/>
              <a:t>‹#›</a:t>
            </a:fld>
            <a:endParaRPr lang="el-GR"/>
          </a:p>
        </p:txBody>
      </p:sp>
    </p:spTree>
    <p:extLst>
      <p:ext uri="{BB962C8B-B14F-4D97-AF65-F5344CB8AC3E}">
        <p14:creationId xmlns:p14="http://schemas.microsoft.com/office/powerpoint/2010/main" val="3743481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2dMOH_plpbA"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wTN7nwKoSF0"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3B8280-A17E-848B-D04A-64052B08EDB1}"/>
              </a:ext>
            </a:extLst>
          </p:cNvPr>
          <p:cNvSpPr>
            <a:spLocks noGrp="1"/>
          </p:cNvSpPr>
          <p:nvPr>
            <p:ph type="ctrTitle"/>
          </p:nvPr>
        </p:nvSpPr>
        <p:spPr>
          <a:xfrm>
            <a:off x="908454" y="1304310"/>
            <a:ext cx="4605340" cy="2124690"/>
          </a:xfrm>
        </p:spPr>
        <p:txBody>
          <a:bodyPr>
            <a:normAutofit/>
          </a:bodyPr>
          <a:lstStyle/>
          <a:p>
            <a:pPr algn="l"/>
            <a:r>
              <a:rPr lang="el-GR" sz="5000" dirty="0"/>
              <a:t>Η συσχέτιση της μουσικής με το θέατρο </a:t>
            </a:r>
          </a:p>
        </p:txBody>
      </p:sp>
      <p:sp>
        <p:nvSpPr>
          <p:cNvPr id="3" name="Υπότιτλος 2">
            <a:extLst>
              <a:ext uri="{FF2B5EF4-FFF2-40B4-BE49-F238E27FC236}">
                <a16:creationId xmlns:a16="http://schemas.microsoft.com/office/drawing/2014/main" id="{A83FB398-B7BA-76C9-CFC6-2E785DF3EFE9}"/>
              </a:ext>
            </a:extLst>
          </p:cNvPr>
          <p:cNvSpPr>
            <a:spLocks noGrp="1"/>
          </p:cNvSpPr>
          <p:nvPr>
            <p:ph type="subTitle" idx="1"/>
          </p:nvPr>
        </p:nvSpPr>
        <p:spPr>
          <a:xfrm>
            <a:off x="908454" y="3840156"/>
            <a:ext cx="4605340" cy="1655762"/>
          </a:xfrm>
        </p:spPr>
        <p:txBody>
          <a:bodyPr>
            <a:normAutofit/>
          </a:bodyPr>
          <a:lstStyle/>
          <a:p>
            <a:pPr algn="l"/>
            <a:r>
              <a:rPr lang="el-GR" sz="2000" dirty="0">
                <a:solidFill>
                  <a:schemeClr val="tx1"/>
                </a:solidFill>
              </a:rPr>
              <a:t>Μαίρη </a:t>
            </a:r>
            <a:r>
              <a:rPr lang="el-GR" sz="2000" dirty="0" err="1">
                <a:solidFill>
                  <a:schemeClr val="tx1"/>
                </a:solidFill>
              </a:rPr>
              <a:t>Καριοφύλλη</a:t>
            </a:r>
            <a:r>
              <a:rPr lang="el-GR" sz="2000" dirty="0">
                <a:solidFill>
                  <a:schemeClr val="tx1"/>
                </a:solidFill>
              </a:rPr>
              <a:t> </a:t>
            </a:r>
          </a:p>
          <a:p>
            <a:pPr algn="l"/>
            <a:r>
              <a:rPr lang="el-GR" sz="2000" dirty="0">
                <a:solidFill>
                  <a:schemeClr val="tx1"/>
                </a:solidFill>
              </a:rPr>
              <a:t>Μαρία </a:t>
            </a:r>
            <a:r>
              <a:rPr lang="el-GR" sz="2000" dirty="0" err="1">
                <a:solidFill>
                  <a:schemeClr val="tx1"/>
                </a:solidFill>
              </a:rPr>
              <a:t>Κατσιγιάννη</a:t>
            </a:r>
            <a:endParaRPr lang="el-GR" sz="2000" dirty="0">
              <a:solidFill>
                <a:schemeClr val="tx1"/>
              </a:solidFill>
            </a:endParaRPr>
          </a:p>
          <a:p>
            <a:pPr algn="l"/>
            <a:r>
              <a:rPr lang="el-GR" sz="2000" dirty="0">
                <a:solidFill>
                  <a:schemeClr val="tx1"/>
                </a:solidFill>
              </a:rPr>
              <a:t>Γ4 </a:t>
            </a:r>
          </a:p>
        </p:txBody>
      </p:sp>
      <p:pic>
        <p:nvPicPr>
          <p:cNvPr id="1026" name="Picture 2" descr="Θέατρο-Μουσική - 2ο Γυμνάσιο Αγίου Νικολάου">
            <a:extLst>
              <a:ext uri="{FF2B5EF4-FFF2-40B4-BE49-F238E27FC236}">
                <a16:creationId xmlns:a16="http://schemas.microsoft.com/office/drawing/2014/main" id="{E392815D-1C2A-D273-D549-60983CE0761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23540" b="-2"/>
          <a:stretch/>
        </p:blipFill>
        <p:spPr bwMode="auto">
          <a:xfrm>
            <a:off x="580073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34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364A69-8B30-1EF9-D892-A2D1054E3D43}"/>
              </a:ext>
            </a:extLst>
          </p:cNvPr>
          <p:cNvSpPr>
            <a:spLocks noGrp="1"/>
          </p:cNvSpPr>
          <p:nvPr>
            <p:ph type="title"/>
          </p:nvPr>
        </p:nvSpPr>
        <p:spPr/>
        <p:txBody>
          <a:bodyPr/>
          <a:lstStyle/>
          <a:p>
            <a:r>
              <a:rPr lang="el-GR" dirty="0" err="1"/>
              <a:t>Βωντβίλ</a:t>
            </a:r>
            <a:endParaRPr lang="el-GR" dirty="0"/>
          </a:p>
        </p:txBody>
      </p:sp>
      <p:sp>
        <p:nvSpPr>
          <p:cNvPr id="3" name="Θέση περιεχομένου 2">
            <a:extLst>
              <a:ext uri="{FF2B5EF4-FFF2-40B4-BE49-F238E27FC236}">
                <a16:creationId xmlns:a16="http://schemas.microsoft.com/office/drawing/2014/main" id="{4C336BE7-0751-E88C-F7AB-ED05D7CD9496}"/>
              </a:ext>
            </a:extLst>
          </p:cNvPr>
          <p:cNvSpPr>
            <a:spLocks noGrp="1"/>
          </p:cNvSpPr>
          <p:nvPr>
            <p:ph idx="1"/>
          </p:nvPr>
        </p:nvSpPr>
        <p:spPr/>
        <p:txBody>
          <a:bodyPr/>
          <a:lstStyle/>
          <a:p>
            <a:r>
              <a:rPr lang="en-US" dirty="0">
                <a:hlinkClick r:id="rId2"/>
              </a:rPr>
              <a:t>https://www.youtube.com/watch?v=2dMOH_plpbA</a:t>
            </a:r>
            <a:endParaRPr lang="el-GR" sz="2000" dirty="0"/>
          </a:p>
        </p:txBody>
      </p:sp>
      <p:sp>
        <p:nvSpPr>
          <p:cNvPr id="4" name="Θέση κειμένου 3">
            <a:extLst>
              <a:ext uri="{FF2B5EF4-FFF2-40B4-BE49-F238E27FC236}">
                <a16:creationId xmlns:a16="http://schemas.microsoft.com/office/drawing/2014/main" id="{BF5D7AB1-8A0F-D538-5069-5BC25A8499EB}"/>
              </a:ext>
            </a:extLst>
          </p:cNvPr>
          <p:cNvSpPr>
            <a:spLocks noGrp="1"/>
          </p:cNvSpPr>
          <p:nvPr>
            <p:ph type="body" sz="half" idx="2"/>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77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770" b="0" i="0" u="none" strike="noStrike" kern="1200" cap="none" spc="0" normalizeH="0" baseline="0" noProof="0" dirty="0" err="1">
                <a:ln>
                  <a:noFill/>
                </a:ln>
                <a:solidFill>
                  <a:prstClr val="black"/>
                </a:solidFill>
                <a:effectLst/>
                <a:uLnTx/>
                <a:uFillTx/>
                <a:latin typeface="Calibri" panose="020F0502020204030204"/>
                <a:ea typeface="+mn-ea"/>
                <a:cs typeface="+mn-cs"/>
              </a:rPr>
              <a:t>Βωντβίλ</a:t>
            </a:r>
            <a:r>
              <a:rPr kumimoji="0" lang="el-GR" sz="177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770" b="0" i="0" u="none" strike="noStrike" kern="1200" cap="none" spc="0" normalizeH="0" baseline="0" noProof="0" dirty="0" err="1">
                <a:ln>
                  <a:noFill/>
                </a:ln>
                <a:solidFill>
                  <a:prstClr val="black"/>
                </a:solidFill>
                <a:effectLst/>
                <a:uLnTx/>
                <a:uFillTx/>
                <a:latin typeface="Calibri" panose="020F0502020204030204"/>
                <a:ea typeface="+mn-ea"/>
                <a:cs typeface="+mn-cs"/>
              </a:rPr>
              <a:t>γαλ</a:t>
            </a:r>
            <a:r>
              <a:rPr kumimoji="0" lang="el-GR" sz="177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770" b="0" i="0" u="none" strike="noStrike" kern="1200" cap="none" spc="0" normalizeH="0" baseline="0" noProof="0" dirty="0" err="1">
                <a:ln>
                  <a:noFill/>
                </a:ln>
                <a:solidFill>
                  <a:prstClr val="black"/>
                </a:solidFill>
                <a:effectLst/>
                <a:uLnTx/>
                <a:uFillTx/>
                <a:latin typeface="Calibri" panose="020F0502020204030204"/>
                <a:ea typeface="+mn-ea"/>
                <a:cs typeface="+mn-cs"/>
              </a:rPr>
              <a:t>Vaudeville</a:t>
            </a:r>
            <a:r>
              <a:rPr kumimoji="0" lang="el-GR" sz="1770" b="0" i="0" u="none" strike="noStrike" kern="1200" cap="none" spc="0" normalizeH="0" baseline="0" noProof="0" dirty="0">
                <a:ln>
                  <a:noFill/>
                </a:ln>
                <a:solidFill>
                  <a:prstClr val="black"/>
                </a:solidFill>
                <a:effectLst/>
                <a:uLnTx/>
                <a:uFillTx/>
                <a:latin typeface="Calibri" panose="020F0502020204030204"/>
                <a:ea typeface="+mn-ea"/>
                <a:cs typeface="+mn-cs"/>
              </a:rPr>
              <a:t>)είναι ελαφρό γαλλικό είδος θεάτρου, που άνθησε κυρίως το 19ο αιώνα. Μουσική κωμωδία όπου το κωμικό στοιχείο προκύπτει από φάρσες, παρανοήσεις, συμπτώσεις, πνευματώδεις συζητήσεις και συνοδεύεται από τραγούδια που σχετίζονται ποικιλοτρόπως µε την υπόθεση του έργου. Θεωρείται πρότυπο του ελληνικού κωμειδυλλίου.</a:t>
            </a:r>
          </a:p>
          <a:p>
            <a:endParaRPr lang="el-GR" dirty="0"/>
          </a:p>
        </p:txBody>
      </p:sp>
      <p:pic>
        <p:nvPicPr>
          <p:cNvPr id="5" name="Εικόνα 4">
            <a:extLst>
              <a:ext uri="{FF2B5EF4-FFF2-40B4-BE49-F238E27FC236}">
                <a16:creationId xmlns:a16="http://schemas.microsoft.com/office/drawing/2014/main" id="{65F91DA0-E368-97A9-4EBB-128742133FF6}"/>
              </a:ext>
            </a:extLst>
          </p:cNvPr>
          <p:cNvPicPr>
            <a:picLocks noChangeAspect="1"/>
          </p:cNvPicPr>
          <p:nvPr/>
        </p:nvPicPr>
        <p:blipFill>
          <a:blip r:embed="rId3"/>
          <a:stretch>
            <a:fillRect/>
          </a:stretch>
        </p:blipFill>
        <p:spPr>
          <a:xfrm>
            <a:off x="4823928" y="1585396"/>
            <a:ext cx="5654350" cy="4141198"/>
          </a:xfrm>
          <a:prstGeom prst="rect">
            <a:avLst/>
          </a:prstGeom>
        </p:spPr>
      </p:pic>
    </p:spTree>
    <p:extLst>
      <p:ext uri="{BB962C8B-B14F-4D97-AF65-F5344CB8AC3E}">
        <p14:creationId xmlns:p14="http://schemas.microsoft.com/office/powerpoint/2010/main" val="1860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ADFE6E82-5A60-6BD2-35EA-90EE34BD8283}"/>
              </a:ext>
            </a:extLst>
          </p:cNvPr>
          <p:cNvSpPr>
            <a:spLocks noGrp="1"/>
          </p:cNvSpPr>
          <p:nvPr>
            <p:ph type="title"/>
          </p:nvPr>
        </p:nvSpPr>
        <p:spPr/>
        <p:txBody>
          <a:bodyPr/>
          <a:lstStyle/>
          <a:p>
            <a:pPr algn="ctr"/>
            <a:r>
              <a:rPr lang="el-GR" dirty="0"/>
              <a:t>Συνθέτες – συγγραφείς που έχουν ασχοληθεί με τα παραπάνω είδη </a:t>
            </a:r>
          </a:p>
        </p:txBody>
      </p:sp>
      <p:graphicFrame>
        <p:nvGraphicFramePr>
          <p:cNvPr id="8" name="Θέση περιεχομένου 5">
            <a:extLst>
              <a:ext uri="{FF2B5EF4-FFF2-40B4-BE49-F238E27FC236}">
                <a16:creationId xmlns:a16="http://schemas.microsoft.com/office/drawing/2014/main" id="{9B9A8B1E-7536-3A83-2337-191B31C5C0D6}"/>
              </a:ext>
            </a:extLst>
          </p:cNvPr>
          <p:cNvGraphicFramePr>
            <a:graphicFrameLocks noGrp="1"/>
          </p:cNvGraphicFramePr>
          <p:nvPr>
            <p:ph idx="1"/>
          </p:nvPr>
        </p:nvGraphicFramePr>
        <p:xfrm>
          <a:off x="1261872" y="1828801"/>
          <a:ext cx="8595360" cy="433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19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5212A29-06A6-324E-80BE-E353880CCDC8}"/>
              </a:ext>
            </a:extLst>
          </p:cNvPr>
          <p:cNvSpPr>
            <a:spLocks noGrp="1"/>
          </p:cNvSpPr>
          <p:nvPr>
            <p:ph type="title"/>
          </p:nvPr>
        </p:nvSpPr>
        <p:spPr>
          <a:xfrm>
            <a:off x="965198" y="643466"/>
            <a:ext cx="3092718" cy="5528734"/>
          </a:xfrm>
          <a:noFill/>
        </p:spPr>
        <p:txBody>
          <a:bodyPr anchor="t">
            <a:normAutofit/>
          </a:bodyPr>
          <a:lstStyle/>
          <a:p>
            <a:r>
              <a:rPr lang="el-GR" sz="2800">
                <a:solidFill>
                  <a:srgbClr val="FFFFFF"/>
                </a:solidFill>
              </a:rPr>
              <a:t>Σε τι ωφελεί η μουσική στο Θέατρο</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15FCEC1-F86D-647A-CA5A-717BC10AF992}"/>
              </a:ext>
            </a:extLst>
          </p:cNvPr>
          <p:cNvSpPr>
            <a:spLocks noGrp="1"/>
          </p:cNvSpPr>
          <p:nvPr>
            <p:ph idx="1"/>
          </p:nvPr>
        </p:nvSpPr>
        <p:spPr>
          <a:xfrm>
            <a:off x="4821898" y="643466"/>
            <a:ext cx="5827472" cy="5571067"/>
          </a:xfrm>
        </p:spPr>
        <p:txBody>
          <a:bodyPr>
            <a:normAutofit/>
          </a:bodyPr>
          <a:lstStyle/>
          <a:p>
            <a:r>
              <a:rPr lang="el-GR" sz="2000" dirty="0"/>
              <a:t>   Αρχικά σε μια παράσταση βλέπουμε ότι η μουσική παίζει έναν μεγάλο ρόλο στην σύνθεση και συντέλεση ενός έργου για πολλούς λόγους. Για παράδειγμα όταν ο ηθοποιός θέλει να δείξει και να εκφράσει τα συναισθήματα του ρόλου του σχεδόν πάντα θα δούμε ότι έχει συνοδεία μουσικής. Ακόμα θα παρατηρήσουμε ότι πριν αρχίσει η παράσταση πάντα θα παίζει κάποια μουσική υπόκρουση ώστε να βάλει τον θεατή στο κλίμα αυτού που θα δει αλλά και για να τον βοηθήσει να καταλάβει καλύτερα τα νοήματα του έργου. Τέλος η μουσική παίζει καθοριστικό ρόλο στην ερμηνεία ενός ηθοποιού γιατί έχει την ευκαιρία να παρομοιάσει μια κατάσταση που ζει με ένα τραγούδι ή μια μελωδία</a:t>
            </a:r>
          </a:p>
        </p:txBody>
      </p:sp>
    </p:spTree>
    <p:extLst>
      <p:ext uri="{BB962C8B-B14F-4D97-AF65-F5344CB8AC3E}">
        <p14:creationId xmlns:p14="http://schemas.microsoft.com/office/powerpoint/2010/main" val="310239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BA1566E-6257-95BE-E5B5-E83C1D258A8D}"/>
              </a:ext>
            </a:extLst>
          </p:cNvPr>
          <p:cNvPicPr>
            <a:picLocks noChangeAspect="1"/>
          </p:cNvPicPr>
          <p:nvPr/>
        </p:nvPicPr>
        <p:blipFill rotWithShape="1">
          <a:blip r:embed="rId2"/>
          <a:srcRect t="18675" r="1" b="18676"/>
          <a:stretch/>
        </p:blipFill>
        <p:spPr>
          <a:xfrm>
            <a:off x="4166504" y="10"/>
            <a:ext cx="8025495" cy="3067040"/>
          </a:xfrm>
          <a:prstGeom prst="rect">
            <a:avLst/>
          </a:prstGeom>
        </p:spPr>
      </p:pic>
      <p:pic>
        <p:nvPicPr>
          <p:cNvPr id="4098" name="Picture 2" descr="Το θέατρο σαν μουσική, η μουσική σαν θέατρο» - Εθνικό Θέατρο - Εθνικό Θέατρο">
            <a:extLst>
              <a:ext uri="{FF2B5EF4-FFF2-40B4-BE49-F238E27FC236}">
                <a16:creationId xmlns:a16="http://schemas.microsoft.com/office/drawing/2014/main" id="{F45398BF-1211-B78C-ADF9-27551F2747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303" r="-2" b="14375"/>
          <a:stretch/>
        </p:blipFill>
        <p:spPr bwMode="auto">
          <a:xfrm>
            <a:off x="20" y="3790950"/>
            <a:ext cx="8305780" cy="3067051"/>
          </a:xfrm>
          <a:prstGeom prst="rect">
            <a:avLst/>
          </a:prstGeom>
          <a:noFill/>
          <a:extLst>
            <a:ext uri="{909E8E84-426E-40DD-AFC4-6F175D3DCCD1}">
              <a14:hiddenFill xmlns:a14="http://schemas.microsoft.com/office/drawing/2010/main">
                <a:solidFill>
                  <a:srgbClr val="FFFFFF"/>
                </a:solidFill>
              </a14:hiddenFill>
            </a:ext>
          </a:extLst>
        </p:spPr>
      </p:pic>
      <p:sp>
        <p:nvSpPr>
          <p:cNvPr id="4107" name="Freeform: Shape 4106">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Αμαντέους», με ζωντανή μουσική του Μότσαρτ, στο Δημοτικό Θέατρο Πειραιά">
            <a:extLst>
              <a:ext uri="{FF2B5EF4-FFF2-40B4-BE49-F238E27FC236}">
                <a16:creationId xmlns:a16="http://schemas.microsoft.com/office/drawing/2014/main" id="{FEDFE9C8-D3F6-1D75-D019-4D1A4E17FD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0" r="31549" b="2"/>
          <a:stretch/>
        </p:blipFill>
        <p:spPr bwMode="auto">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4119" name="Freeform: Shape 4108">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a:extLst>
              <a:ext uri="{FF2B5EF4-FFF2-40B4-BE49-F238E27FC236}">
                <a16:creationId xmlns:a16="http://schemas.microsoft.com/office/drawing/2014/main" id="{EF0170C4-8933-7E2C-E3E5-D6C27B540DA0}"/>
              </a:ext>
            </a:extLst>
          </p:cNvPr>
          <p:cNvPicPr>
            <a:picLocks noChangeAspect="1"/>
          </p:cNvPicPr>
          <p:nvPr/>
        </p:nvPicPr>
        <p:blipFill rotWithShape="1">
          <a:blip r:embed="rId5"/>
          <a:srcRect l="5957" r="17882"/>
          <a:stretch/>
        </p:blipFill>
        <p:spPr>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4120" name="Oval 4110">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2" name="Picture 6" descr="Music ~ Λευτέρης Ζήκος">
            <a:extLst>
              <a:ext uri="{FF2B5EF4-FFF2-40B4-BE49-F238E27FC236}">
                <a16:creationId xmlns:a16="http://schemas.microsoft.com/office/drawing/2014/main" id="{C2625051-EFEC-565A-7CFC-C23D7802D8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548" r="12035" b="-1"/>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255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D11A6-E4B3-B542-3246-E9DB977972AA}"/>
              </a:ext>
            </a:extLst>
          </p:cNvPr>
          <p:cNvSpPr>
            <a:spLocks noGrp="1"/>
          </p:cNvSpPr>
          <p:nvPr>
            <p:ph type="title"/>
          </p:nvPr>
        </p:nvSpPr>
        <p:spPr>
          <a:xfrm>
            <a:off x="833002" y="448253"/>
            <a:ext cx="10520702" cy="1325563"/>
          </a:xfrm>
        </p:spPr>
        <p:txBody>
          <a:bodyPr>
            <a:normAutofit/>
          </a:bodyPr>
          <a:lstStyle/>
          <a:p>
            <a:r>
              <a:rPr lang="el-GR" dirty="0"/>
              <a:t>Τι είναι η μουσική </a:t>
            </a:r>
          </a:p>
        </p:txBody>
      </p:sp>
      <p:sp>
        <p:nvSpPr>
          <p:cNvPr id="2054" name="Content Placeholder 2053">
            <a:extLst>
              <a:ext uri="{FF2B5EF4-FFF2-40B4-BE49-F238E27FC236}">
                <a16:creationId xmlns:a16="http://schemas.microsoft.com/office/drawing/2014/main" id="{6DC9A3F1-D907-F144-88B0-35942D7EECEB}"/>
              </a:ext>
            </a:extLst>
          </p:cNvPr>
          <p:cNvSpPr>
            <a:spLocks noGrp="1"/>
          </p:cNvSpPr>
          <p:nvPr>
            <p:ph idx="1"/>
          </p:nvPr>
        </p:nvSpPr>
        <p:spPr>
          <a:xfrm>
            <a:off x="838200" y="2191807"/>
            <a:ext cx="4936067" cy="2109605"/>
          </a:xfrm>
        </p:spPr>
        <p:txBody>
          <a:bodyPr>
            <a:normAutofit lnSpcReduction="10000"/>
          </a:bodyPr>
          <a:lstStyle/>
          <a:p>
            <a:r>
              <a:rPr lang="el-GR" sz="2000" dirty="0"/>
              <a:t>Ως μουσική ορίζεται η τέχνη που βασίζεται στην οργάνωση ήχων και σκοπός της είναι η σύνθεση, εκτέλεση και ακρόαση/λήψη ενός έργου. Με τον όρο μουσική εννοείται επίσης και το σύνολο ήχων από το οποίο απαρτίζεται ένα μουσικό κομμάτι.</a:t>
            </a:r>
            <a:endParaRPr lang="en-US" sz="2000" dirty="0"/>
          </a:p>
        </p:txBody>
      </p:sp>
      <p:pic>
        <p:nvPicPr>
          <p:cNvPr id="2050" name="Picture 2" descr="Μουσική και Πολιτική | Πεμπτουσία">
            <a:extLst>
              <a:ext uri="{FF2B5EF4-FFF2-40B4-BE49-F238E27FC236}">
                <a16:creationId xmlns:a16="http://schemas.microsoft.com/office/drawing/2014/main" id="{592C1186-DDB5-02C3-8932-12072B1A10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2335778"/>
            <a:ext cx="4935970" cy="36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786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Τι είναι τελικά το θέατρο και γιατί είναι τόσο πολύτιμο; | Θέατρο">
            <a:extLst>
              <a:ext uri="{FF2B5EF4-FFF2-40B4-BE49-F238E27FC236}">
                <a16:creationId xmlns:a16="http://schemas.microsoft.com/office/drawing/2014/main" id="{8440FA1F-8D6C-F94C-4E77-A4D42AA8F0C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E59AE112-ABCD-D5F3-904E-2B03810A6B87}"/>
              </a:ext>
            </a:extLst>
          </p:cNvPr>
          <p:cNvSpPr>
            <a:spLocks noGrp="1"/>
          </p:cNvSpPr>
          <p:nvPr>
            <p:ph type="title"/>
          </p:nvPr>
        </p:nvSpPr>
        <p:spPr/>
        <p:txBody>
          <a:bodyPr>
            <a:normAutofit/>
          </a:bodyPr>
          <a:lstStyle/>
          <a:p>
            <a:r>
              <a:rPr lang="el-GR">
                <a:solidFill>
                  <a:srgbClr val="FFFFFF"/>
                </a:solidFill>
              </a:rPr>
              <a:t>Τι είναι το θέατρο </a:t>
            </a:r>
          </a:p>
        </p:txBody>
      </p:sp>
      <p:sp>
        <p:nvSpPr>
          <p:cNvPr id="3" name="Θέση περιεχομένου 2">
            <a:extLst>
              <a:ext uri="{FF2B5EF4-FFF2-40B4-BE49-F238E27FC236}">
                <a16:creationId xmlns:a16="http://schemas.microsoft.com/office/drawing/2014/main" id="{A7A0AAEE-3A22-AA9F-325A-4BE08FF58040}"/>
              </a:ext>
            </a:extLst>
          </p:cNvPr>
          <p:cNvSpPr>
            <a:spLocks noGrp="1"/>
          </p:cNvSpPr>
          <p:nvPr>
            <p:ph idx="1"/>
          </p:nvPr>
        </p:nvSpPr>
        <p:spPr/>
        <p:txBody>
          <a:bodyPr>
            <a:normAutofit/>
          </a:bodyPr>
          <a:lstStyle/>
          <a:p>
            <a:r>
              <a:rPr lang="el-GR" b="0" i="0">
                <a:solidFill>
                  <a:srgbClr val="FFFFFF"/>
                </a:solidFill>
                <a:effectLst/>
                <a:latin typeface="arial" panose="020B0604020202020204" pitchFamily="34" charset="0"/>
              </a:rPr>
              <a:t>Το </a:t>
            </a:r>
            <a:r>
              <a:rPr lang="el-GR" i="0">
                <a:solidFill>
                  <a:srgbClr val="FFFFFF"/>
                </a:solidFill>
                <a:effectLst/>
                <a:latin typeface="arial" panose="020B0604020202020204" pitchFamily="34" charset="0"/>
              </a:rPr>
              <a:t>θέατρο</a:t>
            </a:r>
            <a:r>
              <a:rPr lang="el-GR" b="0" i="0">
                <a:solidFill>
                  <a:srgbClr val="FFFFFF"/>
                </a:solidFill>
                <a:effectLst/>
                <a:latin typeface="arial" panose="020B0604020202020204" pitchFamily="34" charset="0"/>
              </a:rPr>
              <a:t> ετυμολογικά προέρχεται από το ρήμα θεῶμαι, που σημαίνει βλέπω, παρατηρώ. Είναι η δραματική τέχνη που ακολουθεί ορισμένες συμβάσεις και αναπαριστά μπροστά σε κοινό μια σειρά γεγονότων με τη χρησιμοποίηση ανθρώπων (ηθοποιών) που μιλούν και δρουν.</a:t>
            </a:r>
            <a:endParaRPr lang="el-GR">
              <a:solidFill>
                <a:srgbClr val="FFFFFF"/>
              </a:solidFill>
            </a:endParaRPr>
          </a:p>
        </p:txBody>
      </p:sp>
    </p:spTree>
    <p:extLst>
      <p:ext uri="{BB962C8B-B14F-4D97-AF65-F5344CB8AC3E}">
        <p14:creationId xmlns:p14="http://schemas.microsoft.com/office/powerpoint/2010/main" val="1360767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891E13-C3E0-EC2E-4C81-A8895DDA7962}"/>
              </a:ext>
            </a:extLst>
          </p:cNvPr>
          <p:cNvSpPr>
            <a:spLocks noGrp="1"/>
          </p:cNvSpPr>
          <p:nvPr>
            <p:ph type="title"/>
          </p:nvPr>
        </p:nvSpPr>
        <p:spPr>
          <a:xfrm>
            <a:off x="1261872" y="365760"/>
            <a:ext cx="9692640" cy="1325562"/>
          </a:xfrm>
        </p:spPr>
        <p:txBody>
          <a:bodyPr>
            <a:normAutofit/>
          </a:bodyPr>
          <a:lstStyle/>
          <a:p>
            <a:r>
              <a:rPr lang="el-GR"/>
              <a:t>Η μουσική στο Θέατρο </a:t>
            </a:r>
          </a:p>
        </p:txBody>
      </p:sp>
      <p:sp>
        <p:nvSpPr>
          <p:cNvPr id="3" name="Θέση περιεχομένου 2">
            <a:extLst>
              <a:ext uri="{FF2B5EF4-FFF2-40B4-BE49-F238E27FC236}">
                <a16:creationId xmlns:a16="http://schemas.microsoft.com/office/drawing/2014/main" id="{FE391DF7-AFB2-88CF-387D-087D1B87BF4B}"/>
              </a:ext>
            </a:extLst>
          </p:cNvPr>
          <p:cNvSpPr>
            <a:spLocks noGrp="1"/>
          </p:cNvSpPr>
          <p:nvPr>
            <p:ph idx="1"/>
          </p:nvPr>
        </p:nvSpPr>
        <p:spPr>
          <a:xfrm>
            <a:off x="1261872" y="1828800"/>
            <a:ext cx="8595360" cy="4351337"/>
          </a:xfrm>
        </p:spPr>
        <p:txBody>
          <a:bodyPr>
            <a:normAutofit/>
          </a:bodyPr>
          <a:lstStyle/>
          <a:p>
            <a:r>
              <a:rPr lang="el-GR"/>
              <a:t>Με τον όρο Σκηνική Μουσική αναφέρεται η πρωτότυπη µουσική σύνθεση ή η επιλογή της µουσικής- επιμέλεια μουσικης- που συμπληρώνει την παράσταση µε τρόπο υποδηλωτικό, αφηγηματικό, περιγραφικό. Πολλοί συνθέτες έχουν γράψει μουσική για θέατρο, π.χ. Χατζιδάκις, Θεοδωράκης, Ξαρχάκος κ.α.</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8654949"/>
      </p:ext>
    </p:extLst>
  </p:cSld>
  <p:clrMapOvr>
    <a:overrideClrMapping bg1="dk1" tx1="lt1" bg2="dk2" tx2="lt2" accent1="accent1" accent2="accent2" accent3="accent3" accent4="accent4" accent5="accent5" accent6="accent6" hlink="hlink" folHlink="folHlink"/>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12D4750B-539D-573B-707A-E6DBAD7CFC62}"/>
              </a:ext>
            </a:extLst>
          </p:cNvPr>
          <p:cNvSpPr>
            <a:spLocks noGrp="1"/>
          </p:cNvSpPr>
          <p:nvPr>
            <p:ph type="title" idx="4294967295"/>
          </p:nvPr>
        </p:nvSpPr>
        <p:spPr>
          <a:xfrm>
            <a:off x="1261872" y="1028699"/>
            <a:ext cx="9418320" cy="3862083"/>
          </a:xfrm>
        </p:spPr>
        <p:txBody>
          <a:bodyPr vert="horz" lIns="91440" tIns="45720" rIns="91440" bIns="45720" rtlCol="0" anchor="ctr">
            <a:normAutofit/>
          </a:bodyPr>
          <a:lstStyle/>
          <a:p>
            <a:pPr algn="ctr">
              <a:lnSpc>
                <a:spcPct val="85000"/>
              </a:lnSpc>
            </a:pPr>
            <a:r>
              <a:rPr lang="en-US" sz="6000"/>
              <a:t>Μουσικοθεατρικά είδη </a:t>
            </a:r>
          </a:p>
        </p:txBody>
      </p:sp>
      <p:cxnSp>
        <p:nvCxnSpPr>
          <p:cNvPr id="9" name="Straight Connector 8">
            <a:extLst>
              <a:ext uri="{FF2B5EF4-FFF2-40B4-BE49-F238E27FC236}">
                <a16:creationId xmlns:a16="http://schemas.microsoft.com/office/drawing/2014/main" id="{D7E8ECA2-60A0-4D39-817D-F1E982ED7F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1500" y="5097592"/>
            <a:ext cx="5963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30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CE8636-CCEB-1518-42C4-5170B4AD0EDB}"/>
              </a:ext>
            </a:extLst>
          </p:cNvPr>
          <p:cNvSpPr>
            <a:spLocks noGrp="1"/>
          </p:cNvSpPr>
          <p:nvPr>
            <p:ph type="title"/>
          </p:nvPr>
        </p:nvSpPr>
        <p:spPr/>
        <p:txBody>
          <a:bodyPr/>
          <a:lstStyle/>
          <a:p>
            <a:r>
              <a:rPr lang="el-GR" sz="3600" dirty="0"/>
              <a:t>Όπερα</a:t>
            </a:r>
            <a:r>
              <a:rPr lang="el-GR" dirty="0"/>
              <a:t> </a:t>
            </a:r>
          </a:p>
        </p:txBody>
      </p:sp>
      <p:sp>
        <p:nvSpPr>
          <p:cNvPr id="3" name="Θέση περιεχομένου 2">
            <a:extLst>
              <a:ext uri="{FF2B5EF4-FFF2-40B4-BE49-F238E27FC236}">
                <a16:creationId xmlns:a16="http://schemas.microsoft.com/office/drawing/2014/main" id="{A760BE01-60E6-339D-6FCC-B6F28BC1B0EA}"/>
              </a:ext>
            </a:extLst>
          </p:cNvPr>
          <p:cNvSpPr>
            <a:spLocks noGrp="1"/>
          </p:cNvSpPr>
          <p:nvPr>
            <p:ph idx="1"/>
          </p:nvPr>
        </p:nvSpPr>
        <p:spPr>
          <a:xfrm>
            <a:off x="5183188" y="987425"/>
            <a:ext cx="6172200" cy="1069975"/>
          </a:xfrm>
        </p:spPr>
        <p:txBody>
          <a:bodyPr/>
          <a:lstStyle/>
          <a:p>
            <a:r>
              <a:rPr lang="en-US" dirty="0"/>
              <a:t>youtube.com/</a:t>
            </a:r>
            <a:r>
              <a:rPr lang="en-US" dirty="0" err="1"/>
              <a:t>watch?v</a:t>
            </a:r>
            <a:r>
              <a:rPr lang="en-US" dirty="0"/>
              <a:t>=KJ_HHRJf0xg</a:t>
            </a:r>
          </a:p>
        </p:txBody>
      </p:sp>
      <p:sp>
        <p:nvSpPr>
          <p:cNvPr id="4" name="Θέση κειμένου 3">
            <a:extLst>
              <a:ext uri="{FF2B5EF4-FFF2-40B4-BE49-F238E27FC236}">
                <a16:creationId xmlns:a16="http://schemas.microsoft.com/office/drawing/2014/main" id="{881A9E7A-4B9E-8CB0-69D8-A36BEAC73EA4}"/>
              </a:ext>
            </a:extLst>
          </p:cNvPr>
          <p:cNvSpPr>
            <a:spLocks noGrp="1"/>
          </p:cNvSpPr>
          <p:nvPr>
            <p:ph type="body" sz="half" idx="2"/>
          </p:nvPr>
        </p:nvSpPr>
        <p:spPr/>
        <p:txBody>
          <a:bodyPr>
            <a:normAutofit lnSpcReduction="10000"/>
          </a:bodyPr>
          <a:lstStyle/>
          <a:p>
            <a:r>
              <a:rPr lang="el-GR" sz="2000" dirty="0"/>
              <a:t>   Είναι το σοβαρότερο είδος λυρικού θεάτρου. Εμφανίστηκε στα τέλη του 16ου αιώνα στην Ιταλία και κορυφώθηκε τον 19ο αιώνα. Απαρτίζεται από το </a:t>
            </a:r>
            <a:r>
              <a:rPr lang="el-GR" sz="2000" dirty="0" err="1"/>
              <a:t>λιµπρέτο</a:t>
            </a:r>
            <a:r>
              <a:rPr lang="el-GR" sz="2000" dirty="0"/>
              <a:t>(συνήθως </a:t>
            </a:r>
            <a:r>
              <a:rPr lang="el-GR" sz="2000" dirty="0" err="1"/>
              <a:t>έµμετρο</a:t>
            </a:r>
            <a:r>
              <a:rPr lang="el-GR" sz="2000" dirty="0"/>
              <a:t> δραματικό κείμενο) και τη μουσική σύνθεση</a:t>
            </a:r>
          </a:p>
        </p:txBody>
      </p:sp>
      <p:pic>
        <p:nvPicPr>
          <p:cNvPr id="5" name="Εικόνα 4">
            <a:extLst>
              <a:ext uri="{FF2B5EF4-FFF2-40B4-BE49-F238E27FC236}">
                <a16:creationId xmlns:a16="http://schemas.microsoft.com/office/drawing/2014/main" id="{BE514A5E-A4E2-BA2E-B75C-C7F7B682168E}"/>
              </a:ext>
            </a:extLst>
          </p:cNvPr>
          <p:cNvPicPr>
            <a:picLocks noChangeAspect="1"/>
          </p:cNvPicPr>
          <p:nvPr/>
        </p:nvPicPr>
        <p:blipFill>
          <a:blip r:embed="rId2"/>
          <a:stretch>
            <a:fillRect/>
          </a:stretch>
        </p:blipFill>
        <p:spPr>
          <a:xfrm>
            <a:off x="4641750" y="1922464"/>
            <a:ext cx="6246811" cy="4164540"/>
          </a:xfrm>
          <a:prstGeom prst="rect">
            <a:avLst/>
          </a:prstGeom>
        </p:spPr>
      </p:pic>
    </p:spTree>
    <p:extLst>
      <p:ext uri="{BB962C8B-B14F-4D97-AF65-F5344CB8AC3E}">
        <p14:creationId xmlns:p14="http://schemas.microsoft.com/office/powerpoint/2010/main" val="2754508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67F495-2583-9689-605D-9F131926BBCE}"/>
              </a:ext>
            </a:extLst>
          </p:cNvPr>
          <p:cNvSpPr>
            <a:spLocks noGrp="1"/>
          </p:cNvSpPr>
          <p:nvPr>
            <p:ph type="title"/>
          </p:nvPr>
        </p:nvSpPr>
        <p:spPr>
          <a:xfrm>
            <a:off x="713669" y="148166"/>
            <a:ext cx="3200400" cy="1600197"/>
          </a:xfrm>
        </p:spPr>
        <p:txBody>
          <a:bodyPr/>
          <a:lstStyle/>
          <a:p>
            <a:r>
              <a:rPr lang="el-GR" dirty="0"/>
              <a:t>Οπερέτα </a:t>
            </a:r>
          </a:p>
        </p:txBody>
      </p:sp>
      <p:sp>
        <p:nvSpPr>
          <p:cNvPr id="3" name="Θέση περιεχομένου 2">
            <a:extLst>
              <a:ext uri="{FF2B5EF4-FFF2-40B4-BE49-F238E27FC236}">
                <a16:creationId xmlns:a16="http://schemas.microsoft.com/office/drawing/2014/main" id="{68EB235A-FEF0-2508-76A2-402BA5086FDD}"/>
              </a:ext>
            </a:extLst>
          </p:cNvPr>
          <p:cNvSpPr>
            <a:spLocks noGrp="1"/>
          </p:cNvSpPr>
          <p:nvPr>
            <p:ph idx="1"/>
          </p:nvPr>
        </p:nvSpPr>
        <p:spPr/>
        <p:txBody>
          <a:bodyPr/>
          <a:lstStyle/>
          <a:p>
            <a:r>
              <a:rPr lang="en-US" sz="2000" dirty="0">
                <a:hlinkClick r:id="rId2">
                  <a:extLst>
                    <a:ext uri="{A12FA001-AC4F-418D-AE19-62706E023703}">
                      <ahyp:hlinkClr xmlns:ahyp="http://schemas.microsoft.com/office/drawing/2018/hyperlinkcolor" val="tx"/>
                    </a:ext>
                  </a:extLst>
                </a:hlinkClick>
              </a:rPr>
              <a:t>https://www.youtube.com/watch?v=wTN7nwKoSF0</a:t>
            </a:r>
            <a:endParaRPr lang="el-GR" sz="2000" dirty="0"/>
          </a:p>
          <a:p>
            <a:endParaRPr lang="el-GR" dirty="0"/>
          </a:p>
        </p:txBody>
      </p:sp>
      <p:sp>
        <p:nvSpPr>
          <p:cNvPr id="4" name="Θέση κειμένου 3">
            <a:extLst>
              <a:ext uri="{FF2B5EF4-FFF2-40B4-BE49-F238E27FC236}">
                <a16:creationId xmlns:a16="http://schemas.microsoft.com/office/drawing/2014/main" id="{89440DBB-C49B-2E75-25FD-641A5D585C1C}"/>
              </a:ext>
            </a:extLst>
          </p:cNvPr>
          <p:cNvSpPr>
            <a:spLocks noGrp="1"/>
          </p:cNvSpPr>
          <p:nvPr>
            <p:ph type="body" sz="half" idx="2"/>
          </p:nvPr>
        </p:nvSpPr>
        <p:spPr>
          <a:xfrm>
            <a:off x="716720" y="2099734"/>
            <a:ext cx="3200400" cy="3810001"/>
          </a:xfrm>
        </p:spPr>
        <p:txBody>
          <a:bodyPr>
            <a:normAutofit/>
          </a:bodyPr>
          <a:lstStyle/>
          <a:p>
            <a:r>
              <a:rPr lang="el-GR" sz="1800" dirty="0"/>
              <a:t>Η οπερέτα</a:t>
            </a:r>
            <a:r>
              <a:rPr lang="en-US" sz="1800" dirty="0"/>
              <a:t> </a:t>
            </a:r>
            <a:r>
              <a:rPr lang="el-GR" sz="1800" dirty="0"/>
              <a:t>είναι ελαφρύτερο είδος λυρικού θεάτρου που αναπτύχθηκε παράλληλη με την όπερα, αρχικά στη Βιέννη, Βερολίνο και αλλού, και συχνά περιλαμβάνει </a:t>
            </a:r>
            <a:r>
              <a:rPr lang="el-GR" sz="1800" dirty="0" err="1"/>
              <a:t>κο</a:t>
            </a:r>
            <a:r>
              <a:rPr lang="el-GR" sz="1800" dirty="0"/>
              <a:t>µµάτια πρόζας.</a:t>
            </a:r>
          </a:p>
        </p:txBody>
      </p:sp>
      <p:pic>
        <p:nvPicPr>
          <p:cNvPr id="5" name="Εικόνα 4">
            <a:extLst>
              <a:ext uri="{FF2B5EF4-FFF2-40B4-BE49-F238E27FC236}">
                <a16:creationId xmlns:a16="http://schemas.microsoft.com/office/drawing/2014/main" id="{881BBFA7-11BA-0C4C-BE4E-DFF20CD6C538}"/>
              </a:ext>
            </a:extLst>
          </p:cNvPr>
          <p:cNvPicPr>
            <a:picLocks noChangeAspect="1"/>
          </p:cNvPicPr>
          <p:nvPr/>
        </p:nvPicPr>
        <p:blipFill>
          <a:blip r:embed="rId3"/>
          <a:stretch>
            <a:fillRect/>
          </a:stretch>
        </p:blipFill>
        <p:spPr>
          <a:xfrm>
            <a:off x="4286559" y="1555382"/>
            <a:ext cx="6661751" cy="3747235"/>
          </a:xfrm>
          <a:prstGeom prst="rect">
            <a:avLst/>
          </a:prstGeom>
        </p:spPr>
      </p:pic>
    </p:spTree>
    <p:extLst>
      <p:ext uri="{BB962C8B-B14F-4D97-AF65-F5344CB8AC3E}">
        <p14:creationId xmlns:p14="http://schemas.microsoft.com/office/powerpoint/2010/main" val="346430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FA7468-35A2-F320-A522-7EBC4866470E}"/>
              </a:ext>
            </a:extLst>
          </p:cNvPr>
          <p:cNvSpPr>
            <a:spLocks noGrp="1"/>
          </p:cNvSpPr>
          <p:nvPr>
            <p:ph type="title"/>
          </p:nvPr>
        </p:nvSpPr>
        <p:spPr/>
        <p:txBody>
          <a:bodyPr/>
          <a:lstStyle/>
          <a:p>
            <a:r>
              <a:rPr lang="el-GR" dirty="0"/>
              <a:t>Μιούζικαλ</a:t>
            </a:r>
          </a:p>
        </p:txBody>
      </p:sp>
      <p:sp>
        <p:nvSpPr>
          <p:cNvPr id="3" name="Θέση περιεχομένου 2">
            <a:extLst>
              <a:ext uri="{FF2B5EF4-FFF2-40B4-BE49-F238E27FC236}">
                <a16:creationId xmlns:a16="http://schemas.microsoft.com/office/drawing/2014/main" id="{200CB5B3-C44E-6DDC-CD33-F27861DBBE75}"/>
              </a:ext>
            </a:extLst>
          </p:cNvPr>
          <p:cNvSpPr>
            <a:spLocks noGrp="1"/>
          </p:cNvSpPr>
          <p:nvPr>
            <p:ph idx="1"/>
          </p:nvPr>
        </p:nvSpPr>
        <p:spPr>
          <a:xfrm>
            <a:off x="4599993" y="783772"/>
            <a:ext cx="6326154" cy="494522"/>
          </a:xfrm>
        </p:spPr>
        <p:txBody>
          <a:bodyPr>
            <a:normAutofit/>
          </a:bodyPr>
          <a:lstStyle/>
          <a:p>
            <a:r>
              <a:rPr lang="en-US" dirty="0"/>
              <a:t>https://www.youtube.com/watch?v=GbpP3Sxp-1U</a:t>
            </a:r>
            <a:endParaRPr lang="el-GR" dirty="0"/>
          </a:p>
          <a:p>
            <a:endParaRPr lang="el-GR" dirty="0"/>
          </a:p>
        </p:txBody>
      </p:sp>
      <p:sp>
        <p:nvSpPr>
          <p:cNvPr id="4" name="Θέση κειμένου 3">
            <a:extLst>
              <a:ext uri="{FF2B5EF4-FFF2-40B4-BE49-F238E27FC236}">
                <a16:creationId xmlns:a16="http://schemas.microsoft.com/office/drawing/2014/main" id="{62DC9816-02BD-5F60-9771-29B1475AD53A}"/>
              </a:ext>
            </a:extLst>
          </p:cNvPr>
          <p:cNvSpPr>
            <a:spLocks noGrp="1"/>
          </p:cNvSpPr>
          <p:nvPr>
            <p:ph type="body" sz="half" idx="2"/>
          </p:nvPr>
        </p:nvSpPr>
        <p:spPr/>
        <p:txBody>
          <a:bodyPr/>
          <a:lstStyle/>
          <a:p>
            <a:r>
              <a:rPr lang="el-GR" dirty="0"/>
              <a:t> </a:t>
            </a:r>
            <a:r>
              <a:rPr lang="el-GR" sz="1600" dirty="0"/>
              <a:t>Το μιούζικαλ είναι το είδος που κορυφώθηκε τον 20ό αιώνα, µε εξαιρετική ανταπόκριση του θεατρικού και, αργότερα, του κινηματογραφικού κοινού. Θεωρείται «ελαφρό» μουσικό έργο, όπου το κείμενο, η μουσική και η σκηνική δράση είναι απολύτως εξαρτώμενα και αλληλένδετα.</a:t>
            </a:r>
          </a:p>
        </p:txBody>
      </p:sp>
      <p:pic>
        <p:nvPicPr>
          <p:cNvPr id="1026" name="Picture 2" descr="Cats: Το θρυλικό μιούζικαλ του Andrew Lloyd Webber διαθέσιμο, online -  Monopoli.gr">
            <a:extLst>
              <a:ext uri="{FF2B5EF4-FFF2-40B4-BE49-F238E27FC236}">
                <a16:creationId xmlns:a16="http://schemas.microsoft.com/office/drawing/2014/main" id="{C3B2C092-89B8-52CC-AF9B-0BA3E72C1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993" y="1940766"/>
            <a:ext cx="6174612" cy="370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1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16A130-B6CD-AC42-285B-3819250A9338}"/>
              </a:ext>
            </a:extLst>
          </p:cNvPr>
          <p:cNvSpPr>
            <a:spLocks noGrp="1"/>
          </p:cNvSpPr>
          <p:nvPr>
            <p:ph type="title"/>
          </p:nvPr>
        </p:nvSpPr>
        <p:spPr/>
        <p:txBody>
          <a:bodyPr>
            <a:normAutofit/>
          </a:bodyPr>
          <a:lstStyle/>
          <a:p>
            <a:r>
              <a:rPr lang="el-GR" sz="3200" dirty="0"/>
              <a:t>Βαριετέ</a:t>
            </a:r>
            <a:endParaRPr lang="el-GR" dirty="0"/>
          </a:p>
        </p:txBody>
      </p:sp>
      <p:sp>
        <p:nvSpPr>
          <p:cNvPr id="7" name="Θέση περιεχομένου 6">
            <a:extLst>
              <a:ext uri="{FF2B5EF4-FFF2-40B4-BE49-F238E27FC236}">
                <a16:creationId xmlns:a16="http://schemas.microsoft.com/office/drawing/2014/main" id="{EF519EF9-0DA6-ACCD-3B23-525D30D31EB3}"/>
              </a:ext>
            </a:extLst>
          </p:cNvPr>
          <p:cNvSpPr>
            <a:spLocks noGrp="1"/>
          </p:cNvSpPr>
          <p:nvPr>
            <p:ph idx="1"/>
          </p:nvPr>
        </p:nvSpPr>
        <p:spPr>
          <a:xfrm>
            <a:off x="4041648" y="382555"/>
            <a:ext cx="6230571" cy="5624437"/>
          </a:xfrm>
        </p:spPr>
        <p:txBody>
          <a:bodyPr/>
          <a:lstStyle/>
          <a:p>
            <a:pPr marL="0" indent="0">
              <a:buNone/>
            </a:pPr>
            <a:r>
              <a:rPr lang="en-US" dirty="0"/>
              <a:t>https://www.youtube.com/watch?v=OrRvfAf0biU&amp;t=1563s</a:t>
            </a:r>
            <a:endParaRPr lang="el-GR" dirty="0"/>
          </a:p>
        </p:txBody>
      </p:sp>
      <p:sp>
        <p:nvSpPr>
          <p:cNvPr id="4" name="Θέση κειμένου 3">
            <a:extLst>
              <a:ext uri="{FF2B5EF4-FFF2-40B4-BE49-F238E27FC236}">
                <a16:creationId xmlns:a16="http://schemas.microsoft.com/office/drawing/2014/main" id="{E0F4E0DF-AA0D-6EED-15D5-7410E63E12E3}"/>
              </a:ext>
            </a:extLst>
          </p:cNvPr>
          <p:cNvSpPr>
            <a:spLocks noGrp="1"/>
          </p:cNvSpPr>
          <p:nvPr>
            <p:ph type="body" sz="half" idx="2"/>
          </p:nvPr>
        </p:nvSpPr>
        <p:spPr/>
        <p:txBody>
          <a:bodyPr>
            <a:normAutofit/>
          </a:bodyPr>
          <a:lstStyle/>
          <a:p>
            <a:r>
              <a:rPr lang="el-GR" sz="1600" dirty="0"/>
              <a:t>Βαριετέ: θέατρο ποικιλιών, από τη λέξη </a:t>
            </a:r>
            <a:r>
              <a:rPr lang="el-GR" sz="1600" dirty="0" err="1"/>
              <a:t>variety</a:t>
            </a:r>
            <a:r>
              <a:rPr lang="el-GR" sz="1600" dirty="0"/>
              <a:t>. Εξέλιξη του µ</a:t>
            </a:r>
            <a:r>
              <a:rPr lang="el-GR" sz="1600" dirty="0" err="1"/>
              <a:t>ιούζικ</a:t>
            </a:r>
            <a:r>
              <a:rPr lang="el-GR" sz="1600" dirty="0"/>
              <a:t> </a:t>
            </a:r>
            <a:r>
              <a:rPr lang="el-GR" sz="1600" dirty="0" err="1"/>
              <a:t>χωλ</a:t>
            </a:r>
            <a:r>
              <a:rPr lang="el-GR" sz="1600" dirty="0"/>
              <a:t>, όταν τα χωριστά τραπεζάκια αντικαταστάθηκαν από κανονικά καθίσματα θεάτρου. Το πρόγραμμα συμπεριλάμβανε µπαλέτα και εντυπωσιακά θεάματα, σύντομες σκηνές από έργα πρόζας, και το περίτεχνο αποτέλεσμα απείχε πολύ από το απλό, στιβαρό χιούμορ του παλιού µ</a:t>
            </a:r>
            <a:r>
              <a:rPr lang="el-GR" sz="1600" dirty="0" err="1"/>
              <a:t>ιούζικ</a:t>
            </a:r>
            <a:r>
              <a:rPr lang="el-GR" sz="1600" dirty="0"/>
              <a:t> </a:t>
            </a:r>
            <a:r>
              <a:rPr lang="el-GR" sz="1600" dirty="0" err="1"/>
              <a:t>χωλ</a:t>
            </a:r>
            <a:endParaRPr lang="el-GR" sz="1600" dirty="0"/>
          </a:p>
        </p:txBody>
      </p:sp>
      <p:pic>
        <p:nvPicPr>
          <p:cNvPr id="2050" name="Picture 2" descr="Τα φώτα του Βαριετέ">
            <a:extLst>
              <a:ext uri="{FF2B5EF4-FFF2-40B4-BE49-F238E27FC236}">
                <a16:creationId xmlns:a16="http://schemas.microsoft.com/office/drawing/2014/main" id="{23066C22-30EA-144F-545E-8848B28AA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648" y="1401698"/>
            <a:ext cx="5831632" cy="4054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34116"/>
      </p:ext>
    </p:extLst>
  </p:cSld>
  <p:clrMapOvr>
    <a:masterClrMapping/>
  </p:clrMapOvr>
</p:sld>
</file>

<file path=ppt/theme/theme1.xml><?xml version="1.0" encoding="utf-8"?>
<a:theme xmlns:a="http://schemas.openxmlformats.org/drawingml/2006/main" name="Προβολή">
  <a:themeElements>
    <a:clrScheme name="Προβολή">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Προβολή">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ροβολή">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TM03457515[[fn=Προβολή]]</Template>
  <TotalTime>307</TotalTime>
  <Words>665</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Calibri</vt:lpstr>
      <vt:lpstr>Century Schoolbook</vt:lpstr>
      <vt:lpstr>Wingdings 2</vt:lpstr>
      <vt:lpstr>Προβολή</vt:lpstr>
      <vt:lpstr>Η συσχέτιση της μουσικής με το θέατρο </vt:lpstr>
      <vt:lpstr>Τι είναι η μουσική </vt:lpstr>
      <vt:lpstr>Τι είναι το θέατρο </vt:lpstr>
      <vt:lpstr>Η μουσική στο Θέατρο </vt:lpstr>
      <vt:lpstr>Μουσικοθεατρικά είδη </vt:lpstr>
      <vt:lpstr>Όπερα </vt:lpstr>
      <vt:lpstr>Οπερέτα </vt:lpstr>
      <vt:lpstr>Μιούζικαλ</vt:lpstr>
      <vt:lpstr>Βαριετέ</vt:lpstr>
      <vt:lpstr>Βωντβίλ</vt:lpstr>
      <vt:lpstr>Συνθέτες – συγγραφείς που έχουν ασχοληθεί με τα παραπάνω είδη </vt:lpstr>
      <vt:lpstr>Σε τι ωφελεί η μουσική στο Θέατρο</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συσχέτιση της μουσικής με το θέατρο</dc:title>
  <dc:creator>Χρήστος Κατσιγιάννης</dc:creator>
  <cp:lastModifiedBy>Μαρία Κασση</cp:lastModifiedBy>
  <cp:revision>5</cp:revision>
  <dcterms:created xsi:type="dcterms:W3CDTF">2023-01-04T19:31:57Z</dcterms:created>
  <dcterms:modified xsi:type="dcterms:W3CDTF">2023-03-09T22:32:33Z</dcterms:modified>
</cp:coreProperties>
</file>