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32"/>
  </p:notesMasterIdLst>
  <p:handoutMasterIdLst>
    <p:handoutMasterId r:id="rId33"/>
  </p:handoutMasterIdLst>
  <p:sldIdLst>
    <p:sldId id="287" r:id="rId2"/>
    <p:sldId id="257" r:id="rId3"/>
    <p:sldId id="265" r:id="rId4"/>
    <p:sldId id="269" r:id="rId5"/>
    <p:sldId id="266" r:id="rId6"/>
    <p:sldId id="267" r:id="rId7"/>
    <p:sldId id="270" r:id="rId8"/>
    <p:sldId id="273" r:id="rId9"/>
    <p:sldId id="275" r:id="rId10"/>
    <p:sldId id="286" r:id="rId11"/>
    <p:sldId id="271" r:id="rId12"/>
    <p:sldId id="272" r:id="rId13"/>
    <p:sldId id="274" r:id="rId14"/>
    <p:sldId id="289" r:id="rId15"/>
    <p:sldId id="276" r:id="rId16"/>
    <p:sldId id="277" r:id="rId17"/>
    <p:sldId id="278" r:id="rId18"/>
    <p:sldId id="279" r:id="rId19"/>
    <p:sldId id="280" r:id="rId20"/>
    <p:sldId id="288" r:id="rId21"/>
    <p:sldId id="258" r:id="rId22"/>
    <p:sldId id="264" r:id="rId23"/>
    <p:sldId id="262" r:id="rId24"/>
    <p:sldId id="261" r:id="rId25"/>
    <p:sldId id="290" r:id="rId26"/>
    <p:sldId id="281" r:id="rId27"/>
    <p:sldId id="282"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97440" autoAdjust="0"/>
  </p:normalViewPr>
  <p:slideViewPr>
    <p:cSldViewPr snapToGrid="0">
      <p:cViewPr varScale="1">
        <p:scale>
          <a:sx n="82" d="100"/>
          <a:sy n="82" d="100"/>
        </p:scale>
        <p:origin x="754"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Μαρία Κασση" userId="b306fdf05ebc9560" providerId="LiveId" clId="{9D40D87C-B0C1-41AC-B834-724B65B741DF}"/>
    <pc:docChg chg="modSld">
      <pc:chgData name="Μαρία Κασση" userId="b306fdf05ebc9560" providerId="LiveId" clId="{9D40D87C-B0C1-41AC-B834-724B65B741DF}" dt="2023-03-17T06:46:03.852" v="0" actId="1076"/>
      <pc:docMkLst>
        <pc:docMk/>
      </pc:docMkLst>
      <pc:sldChg chg="modSp mod">
        <pc:chgData name="Μαρία Κασση" userId="b306fdf05ebc9560" providerId="LiveId" clId="{9D40D87C-B0C1-41AC-B834-724B65B741DF}" dt="2023-03-17T06:46:03.852" v="0" actId="1076"/>
        <pc:sldMkLst>
          <pc:docMk/>
          <pc:sldMk cId="1735820412" sldId="279"/>
        </pc:sldMkLst>
        <pc:spChg chg="mod">
          <ac:chgData name="Μαρία Κασση" userId="b306fdf05ebc9560" providerId="LiveId" clId="{9D40D87C-B0C1-41AC-B834-724B65B741DF}" dt="2023-03-17T06:46:03.852" v="0" actId="1076"/>
          <ac:spMkLst>
            <pc:docMk/>
            <pc:sldMk cId="1735820412" sldId="279"/>
            <ac:spMk id="4" creationId="{D0898261-14FE-F747-1407-99A893D372D4}"/>
          </ac:spMkLst>
        </pc:spChg>
      </pc:sldChg>
    </pc:docChg>
  </pc:docChgLst>
  <pc:docChgLst>
    <pc:chgData name="Μαρία Κασση" userId="b306fdf05ebc9560" providerId="LiveId" clId="{11D5A50F-8A80-4C55-AF70-86BB418454D4}"/>
    <pc:docChg chg="modSld">
      <pc:chgData name="Μαρία Κασση" userId="b306fdf05ebc9560" providerId="LiveId" clId="{11D5A50F-8A80-4C55-AF70-86BB418454D4}" dt="2023-01-13T06:29:38.302" v="1" actId="1036"/>
      <pc:docMkLst>
        <pc:docMk/>
      </pc:docMkLst>
      <pc:sldChg chg="modSp mod">
        <pc:chgData name="Μαρία Κασση" userId="b306fdf05ebc9560" providerId="LiveId" clId="{11D5A50F-8A80-4C55-AF70-86BB418454D4}" dt="2023-01-13T06:29:38.302" v="1" actId="1036"/>
        <pc:sldMkLst>
          <pc:docMk/>
          <pc:sldMk cId="1335579963" sldId="275"/>
        </pc:sldMkLst>
        <pc:picChg chg="mod">
          <ac:chgData name="Μαρία Κασση" userId="b306fdf05ebc9560" providerId="LiveId" clId="{11D5A50F-8A80-4C55-AF70-86BB418454D4}" dt="2023-01-13T06:29:38.302" v="1" actId="1036"/>
          <ac:picMkLst>
            <pc:docMk/>
            <pc:sldMk cId="1335579963" sldId="275"/>
            <ac:picMk id="14" creationId="{C160DEFD-AD94-C181-44C8-5D1EBA1596B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56F51AF-A732-4B95-AD80-88A162DEE581}" type="datetime1">
              <a:rPr lang="el-GR" smtClean="0"/>
              <a:t>18/7/2024</a:t>
            </a:fld>
            <a:endParaRPr lang="en-US"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069EF6C-D7CA-4F0B-BF31-83834918D93B}" type="datetime1">
              <a:rPr lang="el-GR" smtClean="0"/>
              <a:t>18/7/2024</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
              <a:t>Κάντε κλικ για επεξεργασία των στυλ κειμένου του υποδείγματος</a:t>
            </a:r>
            <a:endParaRPr lang="en-US"/>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58AFCD6D-186F-4CB1-A992-04633AC8A8C3}" type="datetime1">
              <a:rPr lang="el-GR" smtClean="0"/>
              <a:t>18/7/2024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4111426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9B721D6-F633-492A-8060-B74549A20BB4}" type="datetime1">
              <a:rPr lang="el-GR" smtClean="0"/>
              <a:t>18/7/2024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1601040348"/>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9B721D6-F633-492A-8060-B74549A20BB4}" type="datetime1">
              <a:rPr lang="el-GR" smtClean="0"/>
              <a:t>18/7/2024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4B7E4EF-A1BD-40F4-AB7B-04F084DD991D}"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81791889"/>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39B721D6-F633-492A-8060-B74549A20BB4}" type="datetime1">
              <a:rPr lang="el-GR" smtClean="0"/>
              <a:t>18/7/2024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1260300360"/>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39B721D6-F633-492A-8060-B74549A20BB4}" type="datetime1">
              <a:rPr lang="el-GR" smtClean="0"/>
              <a:t>18/7/2024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B7E4EF-A1BD-40F4-AB7B-04F084DD991D}"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40282424"/>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39B721D6-F633-492A-8060-B74549A20BB4}" type="datetime1">
              <a:rPr lang="el-GR" smtClean="0"/>
              <a:t>18/7/2024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1504334773"/>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9B721D6-F633-492A-8060-B74549A20BB4}" type="datetime1">
              <a:rPr lang="el-GR" smtClean="0"/>
              <a:t>18/7/2024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1064389082"/>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9B721D6-F633-492A-8060-B74549A20BB4}" type="datetime1">
              <a:rPr lang="el-GR" smtClean="0"/>
              <a:t>18/7/2024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4274985650"/>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2EF7337-642E-41C0-A996-E878DE5B1E2D}" type="datetime1">
              <a:rPr lang="el-GR" smtClean="0"/>
              <a:t>18/7/2024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3588904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4726F15-017D-47C2-A8E2-C8FB3AD810B8}" type="datetime1">
              <a:rPr lang="el-GR" smtClean="0"/>
              <a:t>18/7/2024</a:t>
            </a:fld>
            <a:endParaRPr lang="el-GR"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401484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A47ADBAD-8C7A-4EC0-9718-CA6DB5272FEE}" type="datetime1">
              <a:rPr lang="el-GR" smtClean="0"/>
              <a:t>18/7/2024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133004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028775A-533D-4449-9986-9EFA972C7D2A}" type="datetime1">
              <a:rPr lang="el-GR" smtClean="0"/>
              <a:t>18/7/2024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21814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C966C6D0-2DBD-4904-AD46-9927370509CC}" type="datetime1">
              <a:rPr lang="el-GR" smtClean="0"/>
              <a:t>18/7/2024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1565608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5D1BC-25AA-49FA-931F-2B51A7604E1A}" type="datetime1">
              <a:rPr lang="el-GR" smtClean="0"/>
              <a:t>18/7/2024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2988752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CA78744-24EC-494D-B7CB-8839643E769B}" type="datetime1">
              <a:rPr lang="el-GR" smtClean="0"/>
              <a:t>18/7/2024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348987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CAB2649-1202-4868-BA4A-60237461304C}" type="datetime1">
              <a:rPr lang="el-GR" smtClean="0"/>
              <a:t>18/7/2024</a:t>
            </a:fld>
            <a:endParaRPr lang="en-US" dirty="0"/>
          </a:p>
        </p:txBody>
      </p:sp>
      <p:sp>
        <p:nvSpPr>
          <p:cNvPr id="6" name="Footer Placeholder 5"/>
          <p:cNvSpPr>
            <a:spLocks noGrp="1"/>
          </p:cNvSpPr>
          <p:nvPr>
            <p:ph type="ftr" sz="quarter" idx="11"/>
          </p:nvPr>
        </p:nvSpPr>
        <p:spPr/>
        <p:txBody>
          <a:bodyPr/>
          <a:lstStyle/>
          <a:p>
            <a:pPr algn="l"/>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val="50621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9B721D6-F633-492A-8060-B74549A20BB4}" type="datetime1">
              <a:rPr lang="el-GR" smtClean="0"/>
              <a:t>18/7/2024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342129893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Lst>
  <p:hf sldNum="0" hdr="0" ft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image" Target="../media/image42.jpg"/></Relationships>
</file>

<file path=ppt/slides/_rels/slide2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0D8750-1954-10BB-5A53-C7FCBD4D1881}"/>
              </a:ext>
            </a:extLst>
          </p:cNvPr>
          <p:cNvSpPr>
            <a:spLocks noGrp="1"/>
          </p:cNvSpPr>
          <p:nvPr>
            <p:ph type="title"/>
          </p:nvPr>
        </p:nvSpPr>
        <p:spPr>
          <a:xfrm>
            <a:off x="1726163" y="662473"/>
            <a:ext cx="9778449" cy="2040969"/>
          </a:xfrm>
        </p:spPr>
        <p:txBody>
          <a:bodyPr>
            <a:normAutofit fontScale="90000"/>
          </a:bodyPr>
          <a:lstStyle/>
          <a:p>
            <a:pPr algn="ctr"/>
            <a:r>
              <a:rPr lang="el-GR" b="1" dirty="0">
                <a:solidFill>
                  <a:srgbClr val="FF0000"/>
                </a:solidFill>
              </a:rPr>
              <a:t>ΔΙΕΡΕΥΝΗΣΗ ΤΗΣ ΜΟΥΣΙΚΗΣ ΣΕ ΣΧΕΣΗ ΜΕ ΤΗ ΖΩΓΡΑΦΙΚΗ</a:t>
            </a:r>
            <a:br>
              <a:rPr lang="el-GR" b="1" dirty="0">
                <a:solidFill>
                  <a:srgbClr val="FF0000"/>
                </a:solidFill>
              </a:rPr>
            </a:br>
            <a:br>
              <a:rPr lang="el-GR" dirty="0"/>
            </a:br>
            <a:br>
              <a:rPr lang="el-GR" dirty="0"/>
            </a:br>
            <a:br>
              <a:rPr lang="el-GR" dirty="0"/>
            </a:br>
            <a:br>
              <a:rPr lang="el-GR" dirty="0"/>
            </a:br>
            <a:br>
              <a:rPr lang="el-GR" dirty="0"/>
            </a:br>
            <a:br>
              <a:rPr lang="el-GR" dirty="0"/>
            </a:br>
            <a:r>
              <a:rPr lang="el-GR" dirty="0"/>
              <a:t>                                                        </a:t>
            </a:r>
            <a:r>
              <a:rPr lang="el-GR" sz="1800" b="1" dirty="0"/>
              <a:t>ΥΠΕΥΘΥΝΗ ΚΑΘΗΓΗΤΡΙΑ</a:t>
            </a:r>
            <a:br>
              <a:rPr lang="el-GR" sz="1800" b="1" dirty="0"/>
            </a:br>
            <a:r>
              <a:rPr lang="el-GR" sz="1800" b="1" dirty="0"/>
              <a:t>                                                                                                ΜΑΡΙΑ ΚΑΣΣΗ</a:t>
            </a:r>
            <a:endParaRPr lang="el-GR" b="1" dirty="0"/>
          </a:p>
        </p:txBody>
      </p:sp>
      <p:sp>
        <p:nvSpPr>
          <p:cNvPr id="3" name="Θέση περιεχομένου 2">
            <a:extLst>
              <a:ext uri="{FF2B5EF4-FFF2-40B4-BE49-F238E27FC236}">
                <a16:creationId xmlns:a16="http://schemas.microsoft.com/office/drawing/2014/main" id="{3C5F902C-F37D-1382-65E3-3B666E2113BC}"/>
              </a:ext>
            </a:extLst>
          </p:cNvPr>
          <p:cNvSpPr>
            <a:spLocks noGrp="1"/>
          </p:cNvSpPr>
          <p:nvPr>
            <p:ph idx="1"/>
          </p:nvPr>
        </p:nvSpPr>
        <p:spPr>
          <a:xfrm flipV="1">
            <a:off x="2589212" y="5911222"/>
            <a:ext cx="8915400" cy="1280890"/>
          </a:xfrm>
        </p:spPr>
        <p:txBody>
          <a:bodyPr/>
          <a:lstStyle/>
          <a:p>
            <a:endParaRPr lang="el-GR" dirty="0"/>
          </a:p>
        </p:txBody>
      </p:sp>
      <p:sp>
        <p:nvSpPr>
          <p:cNvPr id="4" name="Θέση ημερομηνίας 3">
            <a:extLst>
              <a:ext uri="{FF2B5EF4-FFF2-40B4-BE49-F238E27FC236}">
                <a16:creationId xmlns:a16="http://schemas.microsoft.com/office/drawing/2014/main" id="{EDF67BA0-65B5-C920-F2BB-B9DEFCF398EE}"/>
              </a:ext>
            </a:extLst>
          </p:cNvPr>
          <p:cNvSpPr>
            <a:spLocks noGrp="1"/>
          </p:cNvSpPr>
          <p:nvPr>
            <p:ph type="dt" sz="half" idx="10"/>
          </p:nvPr>
        </p:nvSpPr>
        <p:spPr/>
        <p:txBody>
          <a:bodyPr/>
          <a:lstStyle/>
          <a:p>
            <a:fld id="{22EF7337-642E-41C0-A996-E878DE5B1E2D}" type="datetime1">
              <a:rPr lang="el-GR" smtClean="0"/>
              <a:t>18/7/2024</a:t>
            </a:fld>
            <a:endParaRPr lang="en-US"/>
          </a:p>
        </p:txBody>
      </p:sp>
      <p:sp>
        <p:nvSpPr>
          <p:cNvPr id="6" name="TextBox 5">
            <a:extLst>
              <a:ext uri="{FF2B5EF4-FFF2-40B4-BE49-F238E27FC236}">
                <a16:creationId xmlns:a16="http://schemas.microsoft.com/office/drawing/2014/main" id="{5691049C-0021-F001-8072-BBFF5BA2639E}"/>
              </a:ext>
            </a:extLst>
          </p:cNvPr>
          <p:cNvSpPr txBox="1"/>
          <p:nvPr/>
        </p:nvSpPr>
        <p:spPr>
          <a:xfrm>
            <a:off x="1894116" y="4592607"/>
            <a:ext cx="2864498" cy="646331"/>
          </a:xfrm>
          <a:prstGeom prst="rect">
            <a:avLst/>
          </a:prstGeom>
          <a:noFill/>
        </p:spPr>
        <p:txBody>
          <a:bodyPr wrap="square">
            <a:spAutoFit/>
          </a:bodyPr>
          <a:lstStyle/>
          <a:p>
            <a:r>
              <a:rPr lang="el-GR" b="1" dirty="0"/>
              <a:t>ΔΑΝΙΗΛ ΚΟΛΑΝΙΑΝ</a:t>
            </a:r>
          </a:p>
          <a:p>
            <a:r>
              <a:rPr lang="el-GR" b="1" dirty="0"/>
              <a:t>2</a:t>
            </a:r>
            <a:r>
              <a:rPr lang="el-GR" b="1" baseline="30000" dirty="0"/>
              <a:t>ο</a:t>
            </a:r>
            <a:r>
              <a:rPr lang="el-GR" b="1" dirty="0"/>
              <a:t> ΓΥΜΝΑΣΙΟ ΓΕΡΑΚΑ</a:t>
            </a:r>
          </a:p>
        </p:txBody>
      </p:sp>
    </p:spTree>
    <p:extLst>
      <p:ext uri="{BB962C8B-B14F-4D97-AF65-F5344CB8AC3E}">
        <p14:creationId xmlns:p14="http://schemas.microsoft.com/office/powerpoint/2010/main" val="950032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Εικόνα 4" descr="Εικόνα που περιέχει ύφασμα, πίνακα, κόκκινο, καλυμμένο&#10;&#10;Αυτόματη δημιουργία περιγραφής">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2" name="Τίτλος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5230762" cy="1630906"/>
          </a:xfrm>
        </p:spPr>
        <p:txBody>
          <a:bodyPr rtlCol="0">
            <a:normAutofit/>
          </a:bodyPr>
          <a:lstStyle/>
          <a:p>
            <a:r>
              <a:rPr lang="el-GR" sz="3200" b="1" dirty="0">
                <a:solidFill>
                  <a:schemeClr val="bg1"/>
                </a:solidFill>
              </a:rPr>
              <a:t>Κλασικισμός </a:t>
            </a:r>
            <a:r>
              <a:rPr lang="el-GR" sz="1050" b="1" dirty="0"/>
              <a:t> </a:t>
            </a:r>
            <a:r>
              <a:rPr lang="el-GR" sz="3200" b="1" dirty="0">
                <a:solidFill>
                  <a:schemeClr val="bg1"/>
                </a:solidFill>
              </a:rPr>
              <a:t>(1660-1715)</a:t>
            </a:r>
            <a:br>
              <a:rPr lang="el-GR" sz="3200" b="1" dirty="0"/>
            </a:br>
            <a:endParaRPr lang="el"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Υπότιτλος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rtlCol="0">
            <a:normAutofit/>
          </a:bodyPr>
          <a:lstStyle/>
          <a:p>
            <a:pPr rtl="0"/>
            <a:r>
              <a:rPr lang="el" dirty="0">
                <a:solidFill>
                  <a:schemeClr val="bg1"/>
                </a:solidFill>
              </a:rPr>
              <a:t>Ζωγραφική-Μουσική</a:t>
            </a:r>
            <a:endParaRPr lang="e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33418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15B1D1-5885-D6E4-7C3B-0D6FEEE80B33}"/>
              </a:ext>
            </a:extLst>
          </p:cNvPr>
          <p:cNvSpPr>
            <a:spLocks noGrp="1"/>
          </p:cNvSpPr>
          <p:nvPr>
            <p:ph type="title"/>
          </p:nvPr>
        </p:nvSpPr>
        <p:spPr/>
        <p:txBody>
          <a:bodyPr/>
          <a:lstStyle/>
          <a:p>
            <a:r>
              <a:rPr lang="el-GR" b="1" dirty="0"/>
              <a:t>Κλασικισμός</a:t>
            </a:r>
            <a:br>
              <a:rPr lang="el-GR" b="1" dirty="0"/>
            </a:br>
            <a:endParaRPr lang="el-GR" dirty="0"/>
          </a:p>
        </p:txBody>
      </p:sp>
      <p:sp>
        <p:nvSpPr>
          <p:cNvPr id="3" name="Θέση περιεχομένου 2">
            <a:extLst>
              <a:ext uri="{FF2B5EF4-FFF2-40B4-BE49-F238E27FC236}">
                <a16:creationId xmlns:a16="http://schemas.microsoft.com/office/drawing/2014/main" id="{8BAFDF19-50D7-6644-77F7-265949AE5FF2}"/>
              </a:ext>
            </a:extLst>
          </p:cNvPr>
          <p:cNvSpPr>
            <a:spLocks noGrp="1"/>
          </p:cNvSpPr>
          <p:nvPr>
            <p:ph idx="1"/>
          </p:nvPr>
        </p:nvSpPr>
        <p:spPr/>
        <p:txBody>
          <a:bodyPr/>
          <a:lstStyle/>
          <a:p>
            <a:r>
              <a:rPr lang="el-GR" dirty="0"/>
              <a:t>Ο κλασικισμός είναι ένα πολιτισμικό, αισθητικό και καλλιτεχνικό κίνημα της Γαλλίας, αλλά και ευρύτερα της Ευρώπης, του 17ου και 18ου αιώνα (από το 1660 έως και το 1715). Γνώρισε μεγάλη άνθιση κατά τον 18ο αιώνα και εκφράστηκε σε όλες τις μορφές της τέχνης: την αρχιτεκτονική, τη μουσική, τη ζωγραφική και τη λογοτεχνία (κυρίως τη θεατρική). Αντικατέστησε το μπαρόκ και έδωσε τη θέση του στον ρομαντισμό, πριν γνωρίσει μία νέα άνθηση με τον νεοκλασικισμό. </a:t>
            </a:r>
          </a:p>
        </p:txBody>
      </p:sp>
      <p:sp>
        <p:nvSpPr>
          <p:cNvPr id="4" name="Θέση ημερομηνίας 3">
            <a:extLst>
              <a:ext uri="{FF2B5EF4-FFF2-40B4-BE49-F238E27FC236}">
                <a16:creationId xmlns:a16="http://schemas.microsoft.com/office/drawing/2014/main" id="{32F04826-F32D-748F-395B-0E2C71763B90}"/>
              </a:ext>
            </a:extLst>
          </p:cNvPr>
          <p:cNvSpPr>
            <a:spLocks noGrp="1"/>
          </p:cNvSpPr>
          <p:nvPr>
            <p:ph type="dt" sz="half" idx="10"/>
          </p:nvPr>
        </p:nvSpPr>
        <p:spPr/>
        <p:txBody>
          <a:bodyPr/>
          <a:lstStyle/>
          <a:p>
            <a:fld id="{22EF7337-642E-41C0-A996-E878DE5B1E2D}" type="datetime1">
              <a:rPr lang="el-GR" smtClean="0"/>
              <a:t>18/7/2024</a:t>
            </a:fld>
            <a:endParaRPr lang="en-US"/>
          </a:p>
        </p:txBody>
      </p:sp>
      <p:pic>
        <p:nvPicPr>
          <p:cNvPr id="6" name="Εικόνα 5">
            <a:extLst>
              <a:ext uri="{FF2B5EF4-FFF2-40B4-BE49-F238E27FC236}">
                <a16:creationId xmlns:a16="http://schemas.microsoft.com/office/drawing/2014/main" id="{0796735A-01ED-628B-95C4-4A60B2E4C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66033">
            <a:off x="7599708" y="4327806"/>
            <a:ext cx="2266950" cy="2009775"/>
          </a:xfrm>
          <a:prstGeom prst="rect">
            <a:avLst/>
          </a:prstGeom>
        </p:spPr>
      </p:pic>
    </p:spTree>
    <p:extLst>
      <p:ext uri="{BB962C8B-B14F-4D97-AF65-F5344CB8AC3E}">
        <p14:creationId xmlns:p14="http://schemas.microsoft.com/office/powerpoint/2010/main" val="7754940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D60184C-3F60-721B-F9ED-4E7F05A468C9}"/>
              </a:ext>
            </a:extLst>
          </p:cNvPr>
          <p:cNvSpPr>
            <a:spLocks noGrp="1"/>
          </p:cNvSpPr>
          <p:nvPr>
            <p:ph type="dt" sz="half" idx="10"/>
          </p:nvPr>
        </p:nvSpPr>
        <p:spPr/>
        <p:txBody>
          <a:bodyPr/>
          <a:lstStyle/>
          <a:p>
            <a:fld id="{5E55D1BC-25AA-49FA-931F-2B51A7604E1A}" type="datetime1">
              <a:rPr lang="el-GR" smtClean="0"/>
              <a:t>18/7/2024</a:t>
            </a:fld>
            <a:endParaRPr lang="en-US"/>
          </a:p>
        </p:txBody>
      </p:sp>
      <p:sp>
        <p:nvSpPr>
          <p:cNvPr id="4" name="TextBox 3">
            <a:extLst>
              <a:ext uri="{FF2B5EF4-FFF2-40B4-BE49-F238E27FC236}">
                <a16:creationId xmlns:a16="http://schemas.microsoft.com/office/drawing/2014/main" id="{74901567-97B6-636D-C85B-60F172BB8075}"/>
              </a:ext>
            </a:extLst>
          </p:cNvPr>
          <p:cNvSpPr txBox="1"/>
          <p:nvPr/>
        </p:nvSpPr>
        <p:spPr>
          <a:xfrm>
            <a:off x="3193774" y="339443"/>
            <a:ext cx="6096000" cy="369332"/>
          </a:xfrm>
          <a:prstGeom prst="rect">
            <a:avLst/>
          </a:prstGeom>
          <a:noFill/>
        </p:spPr>
        <p:txBody>
          <a:bodyPr wrap="square">
            <a:spAutoFit/>
          </a:bodyPr>
          <a:lstStyle/>
          <a:p>
            <a:r>
              <a:rPr lang="el-GR" dirty="0"/>
              <a:t>Κλασικισμός/Έργα τέχνης</a:t>
            </a:r>
          </a:p>
        </p:txBody>
      </p:sp>
      <p:pic>
        <p:nvPicPr>
          <p:cNvPr id="8" name="Εικόνα 7">
            <a:extLst>
              <a:ext uri="{FF2B5EF4-FFF2-40B4-BE49-F238E27FC236}">
                <a16:creationId xmlns:a16="http://schemas.microsoft.com/office/drawing/2014/main" id="{310DEF9B-4113-CB60-A6CA-B3EB132D7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1010" y="0"/>
            <a:ext cx="3465652" cy="2719802"/>
          </a:xfrm>
          <a:prstGeom prst="rect">
            <a:avLst/>
          </a:prstGeom>
        </p:spPr>
      </p:pic>
      <p:pic>
        <p:nvPicPr>
          <p:cNvPr id="10" name="Εικόνα 9">
            <a:extLst>
              <a:ext uri="{FF2B5EF4-FFF2-40B4-BE49-F238E27FC236}">
                <a16:creationId xmlns:a16="http://schemas.microsoft.com/office/drawing/2014/main" id="{0D57BA4A-07B5-5049-8AE0-9E6ED204D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7" y="1186107"/>
            <a:ext cx="4324350" cy="2857500"/>
          </a:xfrm>
          <a:prstGeom prst="rect">
            <a:avLst/>
          </a:prstGeom>
        </p:spPr>
      </p:pic>
      <p:sp>
        <p:nvSpPr>
          <p:cNvPr id="12" name="TextBox 11">
            <a:extLst>
              <a:ext uri="{FF2B5EF4-FFF2-40B4-BE49-F238E27FC236}">
                <a16:creationId xmlns:a16="http://schemas.microsoft.com/office/drawing/2014/main" id="{8EEA0581-3E3E-2E53-7BAF-F7B067064DF0}"/>
              </a:ext>
            </a:extLst>
          </p:cNvPr>
          <p:cNvSpPr txBox="1"/>
          <p:nvPr/>
        </p:nvSpPr>
        <p:spPr>
          <a:xfrm>
            <a:off x="4450661" y="3728697"/>
            <a:ext cx="6096000" cy="369332"/>
          </a:xfrm>
          <a:prstGeom prst="rect">
            <a:avLst/>
          </a:prstGeom>
          <a:noFill/>
        </p:spPr>
        <p:txBody>
          <a:bodyPr wrap="square">
            <a:spAutoFit/>
          </a:bodyPr>
          <a:lstStyle/>
          <a:p>
            <a:r>
              <a:rPr lang="el-GR" dirty="0"/>
              <a:t>Νικολά </a:t>
            </a:r>
            <a:r>
              <a:rPr lang="el-GR" dirty="0" err="1"/>
              <a:t>Πουσέν</a:t>
            </a:r>
            <a:endParaRPr lang="el-GR" dirty="0"/>
          </a:p>
        </p:txBody>
      </p:sp>
      <p:sp>
        <p:nvSpPr>
          <p:cNvPr id="14" name="TextBox 13">
            <a:extLst>
              <a:ext uri="{FF2B5EF4-FFF2-40B4-BE49-F238E27FC236}">
                <a16:creationId xmlns:a16="http://schemas.microsoft.com/office/drawing/2014/main" id="{E1CF3CDC-0BDF-91E9-BAFE-6BBAFE92D592}"/>
              </a:ext>
            </a:extLst>
          </p:cNvPr>
          <p:cNvSpPr txBox="1"/>
          <p:nvPr/>
        </p:nvSpPr>
        <p:spPr>
          <a:xfrm>
            <a:off x="6652592" y="2404470"/>
            <a:ext cx="6096000" cy="369332"/>
          </a:xfrm>
          <a:prstGeom prst="rect">
            <a:avLst/>
          </a:prstGeom>
          <a:noFill/>
        </p:spPr>
        <p:txBody>
          <a:bodyPr wrap="square">
            <a:spAutoFit/>
          </a:bodyPr>
          <a:lstStyle/>
          <a:p>
            <a:r>
              <a:rPr lang="el-GR" dirty="0" err="1"/>
              <a:t>Κλωντ</a:t>
            </a:r>
            <a:r>
              <a:rPr lang="el-GR" dirty="0"/>
              <a:t> </a:t>
            </a:r>
            <a:r>
              <a:rPr lang="el-GR" dirty="0" err="1"/>
              <a:t>Λορραίν</a:t>
            </a:r>
            <a:endParaRPr lang="el-GR" dirty="0"/>
          </a:p>
        </p:txBody>
      </p:sp>
      <p:pic>
        <p:nvPicPr>
          <p:cNvPr id="16" name="Εικόνα 15">
            <a:extLst>
              <a:ext uri="{FF2B5EF4-FFF2-40B4-BE49-F238E27FC236}">
                <a16:creationId xmlns:a16="http://schemas.microsoft.com/office/drawing/2014/main" id="{E556C9C1-7CCA-2331-012B-F0B007947A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7684" y="3941400"/>
            <a:ext cx="4324350" cy="2857500"/>
          </a:xfrm>
          <a:prstGeom prst="rect">
            <a:avLst/>
          </a:prstGeom>
        </p:spPr>
      </p:pic>
    </p:spTree>
    <p:extLst>
      <p:ext uri="{BB962C8B-B14F-4D97-AF65-F5344CB8AC3E}">
        <p14:creationId xmlns:p14="http://schemas.microsoft.com/office/powerpoint/2010/main" val="3363300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773EAB3-4ADF-3F24-92D3-31CC841E8D0E}"/>
              </a:ext>
            </a:extLst>
          </p:cNvPr>
          <p:cNvSpPr>
            <a:spLocks noGrp="1"/>
          </p:cNvSpPr>
          <p:nvPr>
            <p:ph type="dt" sz="half" idx="10"/>
          </p:nvPr>
        </p:nvSpPr>
        <p:spPr/>
        <p:txBody>
          <a:bodyPr/>
          <a:lstStyle/>
          <a:p>
            <a:fld id="{5E55D1BC-25AA-49FA-931F-2B51A7604E1A}" type="datetime1">
              <a:rPr lang="el-GR" smtClean="0"/>
              <a:t>18/7/2024</a:t>
            </a:fld>
            <a:endParaRPr lang="en-US"/>
          </a:p>
        </p:txBody>
      </p:sp>
      <p:sp>
        <p:nvSpPr>
          <p:cNvPr id="4" name="TextBox 3">
            <a:extLst>
              <a:ext uri="{FF2B5EF4-FFF2-40B4-BE49-F238E27FC236}">
                <a16:creationId xmlns:a16="http://schemas.microsoft.com/office/drawing/2014/main" id="{F716FF1A-C72A-E859-FF5C-C3FF406767B9}"/>
              </a:ext>
            </a:extLst>
          </p:cNvPr>
          <p:cNvSpPr txBox="1"/>
          <p:nvPr/>
        </p:nvSpPr>
        <p:spPr>
          <a:xfrm>
            <a:off x="6991557" y="204129"/>
            <a:ext cx="6096000" cy="369332"/>
          </a:xfrm>
          <a:prstGeom prst="rect">
            <a:avLst/>
          </a:prstGeom>
          <a:noFill/>
        </p:spPr>
        <p:txBody>
          <a:bodyPr wrap="square">
            <a:spAutoFit/>
          </a:bodyPr>
          <a:lstStyle/>
          <a:p>
            <a:r>
              <a:rPr lang="el-GR" dirty="0"/>
              <a:t>Βόλφγκανγκ </a:t>
            </a:r>
            <a:r>
              <a:rPr lang="el-GR" dirty="0" err="1"/>
              <a:t>Αμαντέους</a:t>
            </a:r>
            <a:r>
              <a:rPr lang="el-GR" dirty="0"/>
              <a:t> Μότσαρτ</a:t>
            </a:r>
          </a:p>
        </p:txBody>
      </p:sp>
      <p:pic>
        <p:nvPicPr>
          <p:cNvPr id="6" name="Εικόνα 5">
            <a:extLst>
              <a:ext uri="{FF2B5EF4-FFF2-40B4-BE49-F238E27FC236}">
                <a16:creationId xmlns:a16="http://schemas.microsoft.com/office/drawing/2014/main" id="{A21C1E52-BC39-0E33-DC4B-429C46103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7538" y="762666"/>
            <a:ext cx="2321201" cy="2922519"/>
          </a:xfrm>
          <a:prstGeom prst="rect">
            <a:avLst/>
          </a:prstGeom>
        </p:spPr>
      </p:pic>
      <p:sp>
        <p:nvSpPr>
          <p:cNvPr id="8" name="TextBox 7">
            <a:extLst>
              <a:ext uri="{FF2B5EF4-FFF2-40B4-BE49-F238E27FC236}">
                <a16:creationId xmlns:a16="http://schemas.microsoft.com/office/drawing/2014/main" id="{D8C50625-A7A4-3B0B-A0E4-9BB02480EBE7}"/>
              </a:ext>
            </a:extLst>
          </p:cNvPr>
          <p:cNvSpPr txBox="1"/>
          <p:nvPr/>
        </p:nvSpPr>
        <p:spPr>
          <a:xfrm>
            <a:off x="6686755" y="3685185"/>
            <a:ext cx="4007749" cy="276999"/>
          </a:xfrm>
          <a:prstGeom prst="rect">
            <a:avLst/>
          </a:prstGeom>
          <a:noFill/>
        </p:spPr>
        <p:txBody>
          <a:bodyPr wrap="square">
            <a:spAutoFit/>
          </a:bodyPr>
          <a:lstStyle/>
          <a:p>
            <a:r>
              <a:rPr lang="en-US" sz="1200" dirty="0"/>
              <a:t>https://www.youtube.com/watch?v=k1-TrAvp_xs</a:t>
            </a:r>
            <a:endParaRPr lang="el-GR" sz="1200" dirty="0"/>
          </a:p>
        </p:txBody>
      </p:sp>
      <p:pic>
        <p:nvPicPr>
          <p:cNvPr id="18" name="Εικόνα 17">
            <a:extLst>
              <a:ext uri="{FF2B5EF4-FFF2-40B4-BE49-F238E27FC236}">
                <a16:creationId xmlns:a16="http://schemas.microsoft.com/office/drawing/2014/main" id="{61B8AD9A-98C1-57E1-9AED-AA658E2BE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1605" y="4449174"/>
            <a:ext cx="1905000" cy="2400300"/>
          </a:xfrm>
          <a:prstGeom prst="rect">
            <a:avLst/>
          </a:prstGeom>
        </p:spPr>
      </p:pic>
      <p:sp>
        <p:nvSpPr>
          <p:cNvPr id="20" name="TextBox 19">
            <a:extLst>
              <a:ext uri="{FF2B5EF4-FFF2-40B4-BE49-F238E27FC236}">
                <a16:creationId xmlns:a16="http://schemas.microsoft.com/office/drawing/2014/main" id="{B7A31655-E7CA-0ABB-2108-FA78C3E75928}"/>
              </a:ext>
            </a:extLst>
          </p:cNvPr>
          <p:cNvSpPr txBox="1"/>
          <p:nvPr/>
        </p:nvSpPr>
        <p:spPr>
          <a:xfrm>
            <a:off x="1008823" y="4399979"/>
            <a:ext cx="6546574" cy="369332"/>
          </a:xfrm>
          <a:prstGeom prst="rect">
            <a:avLst/>
          </a:prstGeom>
          <a:noFill/>
        </p:spPr>
        <p:txBody>
          <a:bodyPr wrap="square">
            <a:spAutoFit/>
          </a:bodyPr>
          <a:lstStyle/>
          <a:p>
            <a:r>
              <a:rPr lang="el-GR" dirty="0"/>
              <a:t>Γιόζεφ </a:t>
            </a:r>
            <a:r>
              <a:rPr lang="el-GR" dirty="0" err="1"/>
              <a:t>Χάυντν</a:t>
            </a:r>
            <a:endParaRPr lang="el-GR" dirty="0"/>
          </a:p>
        </p:txBody>
      </p:sp>
      <p:sp>
        <p:nvSpPr>
          <p:cNvPr id="22" name="TextBox 21">
            <a:extLst>
              <a:ext uri="{FF2B5EF4-FFF2-40B4-BE49-F238E27FC236}">
                <a16:creationId xmlns:a16="http://schemas.microsoft.com/office/drawing/2014/main" id="{C6D8469D-42D5-51F0-0CB0-D8F1E352F2B8}"/>
              </a:ext>
            </a:extLst>
          </p:cNvPr>
          <p:cNvSpPr txBox="1"/>
          <p:nvPr/>
        </p:nvSpPr>
        <p:spPr>
          <a:xfrm>
            <a:off x="140181" y="2912290"/>
            <a:ext cx="6546574" cy="307777"/>
          </a:xfrm>
          <a:prstGeom prst="rect">
            <a:avLst/>
          </a:prstGeom>
          <a:noFill/>
        </p:spPr>
        <p:txBody>
          <a:bodyPr wrap="square">
            <a:spAutoFit/>
          </a:bodyPr>
          <a:lstStyle/>
          <a:p>
            <a:endParaRPr lang="el-GR" sz="1400" dirty="0"/>
          </a:p>
        </p:txBody>
      </p:sp>
      <p:sp>
        <p:nvSpPr>
          <p:cNvPr id="24" name="TextBox 23">
            <a:extLst>
              <a:ext uri="{FF2B5EF4-FFF2-40B4-BE49-F238E27FC236}">
                <a16:creationId xmlns:a16="http://schemas.microsoft.com/office/drawing/2014/main" id="{5B616DC5-F414-7CCF-6C62-F0167B51B51B}"/>
              </a:ext>
            </a:extLst>
          </p:cNvPr>
          <p:cNvSpPr txBox="1"/>
          <p:nvPr/>
        </p:nvSpPr>
        <p:spPr>
          <a:xfrm>
            <a:off x="4700589" y="5420396"/>
            <a:ext cx="5961820" cy="276999"/>
          </a:xfrm>
          <a:prstGeom prst="rect">
            <a:avLst/>
          </a:prstGeom>
          <a:noFill/>
        </p:spPr>
        <p:txBody>
          <a:bodyPr wrap="square">
            <a:spAutoFit/>
          </a:bodyPr>
          <a:lstStyle/>
          <a:p>
            <a:r>
              <a:rPr lang="en-US" sz="1200" dirty="0"/>
              <a:t>https://www.youtube.com/watch?v=qPN68xg5h3c</a:t>
            </a:r>
            <a:endParaRPr lang="el-GR" sz="1200" dirty="0"/>
          </a:p>
        </p:txBody>
      </p:sp>
    </p:spTree>
    <p:extLst>
      <p:ext uri="{BB962C8B-B14F-4D97-AF65-F5344CB8AC3E}">
        <p14:creationId xmlns:p14="http://schemas.microsoft.com/office/powerpoint/2010/main" val="1554140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Εικόνα 4" descr="Εικόνα που περιέχει ύφασμα, πίνακα, κόκκινο, καλυμμένο&#10;&#10;Αυτόματη δημιουργία περιγραφής">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60" y="0"/>
            <a:ext cx="12191979" cy="6857990"/>
          </a:xfrm>
          <a:prstGeom prst="rect">
            <a:avLst/>
          </a:prstGeom>
        </p:spPr>
      </p:pic>
      <p:sp>
        <p:nvSpPr>
          <p:cNvPr id="2" name="Τίτλος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5416293" cy="1630906"/>
          </a:xfrm>
        </p:spPr>
        <p:txBody>
          <a:bodyPr rtlCol="0">
            <a:noAutofit/>
          </a:bodyPr>
          <a:lstStyle/>
          <a:p>
            <a:r>
              <a:rPr lang="el-GR" sz="3200" b="1" dirty="0">
                <a:solidFill>
                  <a:schemeClr val="bg1"/>
                </a:solidFill>
              </a:rPr>
              <a:t>Ρομαντισμός</a:t>
            </a:r>
            <a:r>
              <a:rPr lang="en-US" sz="3200" b="1" dirty="0"/>
              <a:t> </a:t>
            </a:r>
            <a:r>
              <a:rPr lang="el-GR" sz="3200" b="1" dirty="0">
                <a:solidFill>
                  <a:schemeClr val="bg1"/>
                </a:solidFill>
              </a:rPr>
              <a:t>(</a:t>
            </a:r>
            <a:r>
              <a:rPr lang="en-US" sz="3200" b="1" dirty="0">
                <a:solidFill>
                  <a:schemeClr val="bg1"/>
                </a:solidFill>
              </a:rPr>
              <a:t>1800</a:t>
            </a:r>
            <a:r>
              <a:rPr lang="el-GR" sz="3200" b="1" dirty="0">
                <a:solidFill>
                  <a:schemeClr val="bg1"/>
                </a:solidFill>
              </a:rPr>
              <a:t>-</a:t>
            </a:r>
            <a:r>
              <a:rPr lang="en-US" sz="3200" b="1" dirty="0">
                <a:solidFill>
                  <a:schemeClr val="bg1"/>
                </a:solidFill>
              </a:rPr>
              <a:t>1850</a:t>
            </a:r>
            <a:r>
              <a:rPr lang="el-GR" sz="3200" b="1" dirty="0">
                <a:solidFill>
                  <a:schemeClr val="bg1"/>
                </a:solidFill>
              </a:rPr>
              <a:t>)</a:t>
            </a:r>
            <a:br>
              <a:rPr lang="el-GR" sz="3200" b="1" dirty="0">
                <a:solidFill>
                  <a:schemeClr val="bg1"/>
                </a:solidFill>
              </a:rPr>
            </a:br>
            <a:br>
              <a:rPr lang="el-GR" sz="3200" b="1" dirty="0">
                <a:solidFill>
                  <a:schemeClr val="bg1"/>
                </a:solidFill>
              </a:rPr>
            </a:br>
            <a:endParaRPr lang="el"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Υπότιτλος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rtlCol="0">
            <a:normAutofit/>
          </a:bodyPr>
          <a:lstStyle/>
          <a:p>
            <a:pPr rtl="0"/>
            <a:r>
              <a:rPr lang="el" dirty="0">
                <a:solidFill>
                  <a:schemeClr val="bg1"/>
                </a:solidFill>
              </a:rPr>
              <a:t>Ζωγραφική-Μουσική</a:t>
            </a:r>
            <a:endParaRPr lang="e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63910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DADC09FD-50C6-DCDF-AD04-BF4048682DDE}"/>
              </a:ext>
            </a:extLst>
          </p:cNvPr>
          <p:cNvSpPr>
            <a:spLocks noGrp="1"/>
          </p:cNvSpPr>
          <p:nvPr>
            <p:ph type="dt" sz="half" idx="10"/>
          </p:nvPr>
        </p:nvSpPr>
        <p:spPr/>
        <p:txBody>
          <a:bodyPr/>
          <a:lstStyle/>
          <a:p>
            <a:fld id="{5E55D1BC-25AA-49FA-931F-2B51A7604E1A}" type="datetime1">
              <a:rPr lang="el-GR" smtClean="0"/>
              <a:t>18/7/2024</a:t>
            </a:fld>
            <a:endParaRPr lang="en-US"/>
          </a:p>
        </p:txBody>
      </p:sp>
      <p:sp>
        <p:nvSpPr>
          <p:cNvPr id="4" name="TextBox 3">
            <a:extLst>
              <a:ext uri="{FF2B5EF4-FFF2-40B4-BE49-F238E27FC236}">
                <a16:creationId xmlns:a16="http://schemas.microsoft.com/office/drawing/2014/main" id="{D9BD8EB7-AAC8-2B28-212A-3BDEBAD8C2E7}"/>
              </a:ext>
            </a:extLst>
          </p:cNvPr>
          <p:cNvSpPr txBox="1"/>
          <p:nvPr/>
        </p:nvSpPr>
        <p:spPr>
          <a:xfrm>
            <a:off x="3048000" y="893157"/>
            <a:ext cx="6096000" cy="3139321"/>
          </a:xfrm>
          <a:prstGeom prst="rect">
            <a:avLst/>
          </a:prstGeom>
          <a:noFill/>
        </p:spPr>
        <p:txBody>
          <a:bodyPr wrap="square">
            <a:spAutoFit/>
          </a:bodyPr>
          <a:lstStyle/>
          <a:p>
            <a:r>
              <a:rPr lang="el-GR" dirty="0"/>
              <a:t>Ο </a:t>
            </a:r>
            <a:r>
              <a:rPr lang="el-GR" b="1" dirty="0"/>
              <a:t>Ρομαντισμός</a:t>
            </a:r>
            <a:r>
              <a:rPr lang="el-GR" dirty="0"/>
              <a:t> είναι καλλιτεχνικό κίνημα που αναπτύχθηκε στα τέλη του 18ου αιώνα στη Δυτική Ευρώπη. </a:t>
            </a:r>
          </a:p>
          <a:p>
            <a:r>
              <a:rPr lang="el-GR" dirty="0"/>
              <a:t>Ακολούθησε ιστορικά την περίοδο του διαφωτισμού και αντιτάχθηκε στην αριστοκρατία της εποχής. Κύριο χαρακτηριστικό του ρομαντισμού αποτελεί η έμφαση στην πρόκληση ισχυρής συγκίνησης μέσω της τέχνης καθώς και η μεγαλύτερη ελευθερία.</a:t>
            </a:r>
          </a:p>
          <a:p>
            <a:r>
              <a:rPr lang="el-GR" dirty="0"/>
              <a:t>Στον ρομαντισμό, κυρίαρχο στοιχείο είναι η έμφαση στο συναίσθημα ώστε να μην κυριαρχεί μόνο η λογική.</a:t>
            </a:r>
          </a:p>
        </p:txBody>
      </p:sp>
      <p:sp>
        <p:nvSpPr>
          <p:cNvPr id="6" name="TextBox 5">
            <a:extLst>
              <a:ext uri="{FF2B5EF4-FFF2-40B4-BE49-F238E27FC236}">
                <a16:creationId xmlns:a16="http://schemas.microsoft.com/office/drawing/2014/main" id="{5691CA0B-5FA6-84EF-86F5-A5BB6AB06940}"/>
              </a:ext>
            </a:extLst>
          </p:cNvPr>
          <p:cNvSpPr txBox="1"/>
          <p:nvPr/>
        </p:nvSpPr>
        <p:spPr>
          <a:xfrm>
            <a:off x="3048000" y="279160"/>
            <a:ext cx="6096000" cy="461665"/>
          </a:xfrm>
          <a:prstGeom prst="rect">
            <a:avLst/>
          </a:prstGeom>
          <a:noFill/>
        </p:spPr>
        <p:txBody>
          <a:bodyPr wrap="square">
            <a:spAutoFit/>
          </a:bodyPr>
          <a:lstStyle/>
          <a:p>
            <a:pPr algn="ctr"/>
            <a:r>
              <a:rPr lang="el-GR" sz="2400" b="1" dirty="0"/>
              <a:t>Ρομαντισμός</a:t>
            </a:r>
          </a:p>
        </p:txBody>
      </p:sp>
      <p:pic>
        <p:nvPicPr>
          <p:cNvPr id="5" name="Εικόνα 4">
            <a:extLst>
              <a:ext uri="{FF2B5EF4-FFF2-40B4-BE49-F238E27FC236}">
                <a16:creationId xmlns:a16="http://schemas.microsoft.com/office/drawing/2014/main" id="{38556906-5F01-0860-6751-5FDCA9C57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7499" y="3882887"/>
            <a:ext cx="2239617" cy="2695953"/>
          </a:xfrm>
          <a:prstGeom prst="rect">
            <a:avLst/>
          </a:prstGeom>
        </p:spPr>
      </p:pic>
    </p:spTree>
    <p:extLst>
      <p:ext uri="{BB962C8B-B14F-4D97-AF65-F5344CB8AC3E}">
        <p14:creationId xmlns:p14="http://schemas.microsoft.com/office/powerpoint/2010/main" val="1861903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16162B08-CC1C-78EA-4B0D-5EDE2CEB302E}"/>
              </a:ext>
            </a:extLst>
          </p:cNvPr>
          <p:cNvSpPr>
            <a:spLocks noGrp="1"/>
          </p:cNvSpPr>
          <p:nvPr>
            <p:ph type="dt" sz="half" idx="10"/>
          </p:nvPr>
        </p:nvSpPr>
        <p:spPr/>
        <p:txBody>
          <a:bodyPr/>
          <a:lstStyle/>
          <a:p>
            <a:fld id="{5E55D1BC-25AA-49FA-931F-2B51A7604E1A}" type="datetime1">
              <a:rPr lang="el-GR" smtClean="0"/>
              <a:t>18/7/2024</a:t>
            </a:fld>
            <a:endParaRPr lang="en-US"/>
          </a:p>
        </p:txBody>
      </p:sp>
      <p:sp>
        <p:nvSpPr>
          <p:cNvPr id="4" name="TextBox 3">
            <a:extLst>
              <a:ext uri="{FF2B5EF4-FFF2-40B4-BE49-F238E27FC236}">
                <a16:creationId xmlns:a16="http://schemas.microsoft.com/office/drawing/2014/main" id="{2535359E-76C7-75B4-28CB-BE7BD1F9E6FF}"/>
              </a:ext>
            </a:extLst>
          </p:cNvPr>
          <p:cNvSpPr txBox="1"/>
          <p:nvPr/>
        </p:nvSpPr>
        <p:spPr>
          <a:xfrm>
            <a:off x="3649940" y="48938"/>
            <a:ext cx="6096000" cy="461665"/>
          </a:xfrm>
          <a:prstGeom prst="rect">
            <a:avLst/>
          </a:prstGeom>
          <a:noFill/>
        </p:spPr>
        <p:txBody>
          <a:bodyPr wrap="square">
            <a:spAutoFit/>
          </a:bodyPr>
          <a:lstStyle/>
          <a:p>
            <a:r>
              <a:rPr lang="el-GR" sz="2400" b="1" dirty="0"/>
              <a:t>Ο Ρομαντισμός στη μουσική</a:t>
            </a:r>
          </a:p>
        </p:txBody>
      </p:sp>
      <p:sp>
        <p:nvSpPr>
          <p:cNvPr id="6" name="TextBox 5">
            <a:extLst>
              <a:ext uri="{FF2B5EF4-FFF2-40B4-BE49-F238E27FC236}">
                <a16:creationId xmlns:a16="http://schemas.microsoft.com/office/drawing/2014/main" id="{529292A1-7E40-8200-0040-969E6A345676}"/>
              </a:ext>
            </a:extLst>
          </p:cNvPr>
          <p:cNvSpPr txBox="1"/>
          <p:nvPr/>
        </p:nvSpPr>
        <p:spPr>
          <a:xfrm>
            <a:off x="3140765" y="510603"/>
            <a:ext cx="6096000" cy="2308324"/>
          </a:xfrm>
          <a:prstGeom prst="rect">
            <a:avLst/>
          </a:prstGeom>
          <a:noFill/>
        </p:spPr>
        <p:txBody>
          <a:bodyPr wrap="square">
            <a:spAutoFit/>
          </a:bodyPr>
          <a:lstStyle/>
          <a:p>
            <a:r>
              <a:rPr lang="el-GR" dirty="0"/>
              <a:t>Ο ρομαντισμός επηρέασε σημαντικά και τη μουσική. Η ρομαντική μουσική στοχεύει να προκαλέσει τη συγκίνηση και μια περισσότερο ονειρική ατμόσφαιρα. Έτσι αντικαταστάθηκε το κλειδοκύμβαλου από το πιάνο γεγονός που επέτρεψε στους μουσικούς να εναλλάσσουν έντονα τις δυναμικές στην ερμηνεία τους. Τα τελευταία έργα του </a:t>
            </a:r>
            <a:r>
              <a:rPr lang="el-GR" dirty="0" err="1"/>
              <a:t>Μπετόβεν</a:t>
            </a:r>
            <a:r>
              <a:rPr lang="el-GR" dirty="0"/>
              <a:t> μπορούν να θεωρηθούν ως η αρχή του μουσικού ρομαντισμού.</a:t>
            </a:r>
          </a:p>
        </p:txBody>
      </p:sp>
      <p:pic>
        <p:nvPicPr>
          <p:cNvPr id="7" name="Εικόνα 6">
            <a:extLst>
              <a:ext uri="{FF2B5EF4-FFF2-40B4-BE49-F238E27FC236}">
                <a16:creationId xmlns:a16="http://schemas.microsoft.com/office/drawing/2014/main" id="{C30C36B8-216D-1458-D032-771987759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313" y="3639956"/>
            <a:ext cx="2205452" cy="2601818"/>
          </a:xfrm>
          <a:prstGeom prst="rect">
            <a:avLst/>
          </a:prstGeom>
        </p:spPr>
      </p:pic>
      <p:sp>
        <p:nvSpPr>
          <p:cNvPr id="9" name="TextBox 8">
            <a:extLst>
              <a:ext uri="{FF2B5EF4-FFF2-40B4-BE49-F238E27FC236}">
                <a16:creationId xmlns:a16="http://schemas.microsoft.com/office/drawing/2014/main" id="{50D9B9AB-928D-3209-1F0A-6CB7AB74F0B3}"/>
              </a:ext>
            </a:extLst>
          </p:cNvPr>
          <p:cNvSpPr txBox="1"/>
          <p:nvPr/>
        </p:nvSpPr>
        <p:spPr>
          <a:xfrm>
            <a:off x="808383" y="2993622"/>
            <a:ext cx="6096000" cy="369332"/>
          </a:xfrm>
          <a:prstGeom prst="rect">
            <a:avLst/>
          </a:prstGeom>
          <a:noFill/>
        </p:spPr>
        <p:txBody>
          <a:bodyPr wrap="square">
            <a:spAutoFit/>
          </a:bodyPr>
          <a:lstStyle/>
          <a:p>
            <a:r>
              <a:rPr lang="el-GR" b="1" dirty="0"/>
              <a:t>Λούντβιχ βαν </a:t>
            </a:r>
            <a:r>
              <a:rPr lang="el-GR" b="1" dirty="0" err="1"/>
              <a:t>Μπετόβεν</a:t>
            </a:r>
            <a:endParaRPr lang="el-GR" b="1" dirty="0"/>
          </a:p>
        </p:txBody>
      </p:sp>
      <p:sp>
        <p:nvSpPr>
          <p:cNvPr id="11" name="TextBox 10">
            <a:extLst>
              <a:ext uri="{FF2B5EF4-FFF2-40B4-BE49-F238E27FC236}">
                <a16:creationId xmlns:a16="http://schemas.microsoft.com/office/drawing/2014/main" id="{44E8FC03-9DB4-848B-1FE0-90396BE72B54}"/>
              </a:ext>
            </a:extLst>
          </p:cNvPr>
          <p:cNvSpPr txBox="1"/>
          <p:nvPr/>
        </p:nvSpPr>
        <p:spPr>
          <a:xfrm>
            <a:off x="3233530" y="4550791"/>
            <a:ext cx="6096000" cy="276999"/>
          </a:xfrm>
          <a:prstGeom prst="rect">
            <a:avLst/>
          </a:prstGeom>
          <a:noFill/>
        </p:spPr>
        <p:txBody>
          <a:bodyPr wrap="square">
            <a:spAutoFit/>
          </a:bodyPr>
          <a:lstStyle/>
          <a:p>
            <a:r>
              <a:rPr lang="en-US" sz="1200" dirty="0"/>
              <a:t>https://www.youtube.com/watch?v=jv2WJMVPQi8</a:t>
            </a:r>
            <a:endParaRPr lang="el-GR" sz="1200" dirty="0"/>
          </a:p>
        </p:txBody>
      </p:sp>
    </p:spTree>
    <p:extLst>
      <p:ext uri="{BB962C8B-B14F-4D97-AF65-F5344CB8AC3E}">
        <p14:creationId xmlns:p14="http://schemas.microsoft.com/office/powerpoint/2010/main" val="26869088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A8B8924-2E0A-5899-75A7-562F1AB4DF1F}"/>
              </a:ext>
            </a:extLst>
          </p:cNvPr>
          <p:cNvSpPr>
            <a:spLocks noGrp="1"/>
          </p:cNvSpPr>
          <p:nvPr>
            <p:ph type="dt" sz="half" idx="10"/>
          </p:nvPr>
        </p:nvSpPr>
        <p:spPr/>
        <p:txBody>
          <a:bodyPr/>
          <a:lstStyle/>
          <a:p>
            <a:fld id="{5E55D1BC-25AA-49FA-931F-2B51A7604E1A}" type="datetime1">
              <a:rPr lang="el-GR" smtClean="0"/>
              <a:t>18/7/2024</a:t>
            </a:fld>
            <a:endParaRPr lang="en-US"/>
          </a:p>
        </p:txBody>
      </p:sp>
      <p:sp>
        <p:nvSpPr>
          <p:cNvPr id="4" name="TextBox 3">
            <a:extLst>
              <a:ext uri="{FF2B5EF4-FFF2-40B4-BE49-F238E27FC236}">
                <a16:creationId xmlns:a16="http://schemas.microsoft.com/office/drawing/2014/main" id="{A5BE0A3C-C6B3-3EE5-9F41-BDD4FB449464}"/>
              </a:ext>
            </a:extLst>
          </p:cNvPr>
          <p:cNvSpPr txBox="1"/>
          <p:nvPr/>
        </p:nvSpPr>
        <p:spPr>
          <a:xfrm>
            <a:off x="3299791" y="0"/>
            <a:ext cx="6096000" cy="707886"/>
          </a:xfrm>
          <a:prstGeom prst="rect">
            <a:avLst/>
          </a:prstGeom>
          <a:noFill/>
        </p:spPr>
        <p:txBody>
          <a:bodyPr wrap="square">
            <a:spAutoFit/>
          </a:bodyPr>
          <a:lstStyle/>
          <a:p>
            <a:r>
              <a:rPr lang="el-GR" sz="2000" b="1" dirty="0"/>
              <a:t>Χαρακτηριστικοί εκπρόσωποι της ρομαντικής περιόδου στη μουσική είναι: </a:t>
            </a:r>
          </a:p>
        </p:txBody>
      </p:sp>
      <p:sp>
        <p:nvSpPr>
          <p:cNvPr id="6" name="TextBox 5">
            <a:extLst>
              <a:ext uri="{FF2B5EF4-FFF2-40B4-BE49-F238E27FC236}">
                <a16:creationId xmlns:a16="http://schemas.microsoft.com/office/drawing/2014/main" id="{6D67C14A-160E-60D3-B0C8-224ECD4B4A90}"/>
              </a:ext>
            </a:extLst>
          </p:cNvPr>
          <p:cNvSpPr txBox="1"/>
          <p:nvPr/>
        </p:nvSpPr>
        <p:spPr>
          <a:xfrm>
            <a:off x="185530" y="1178575"/>
            <a:ext cx="2381250" cy="369332"/>
          </a:xfrm>
          <a:prstGeom prst="rect">
            <a:avLst/>
          </a:prstGeom>
          <a:noFill/>
        </p:spPr>
        <p:txBody>
          <a:bodyPr wrap="square">
            <a:spAutoFit/>
          </a:bodyPr>
          <a:lstStyle/>
          <a:p>
            <a:r>
              <a:rPr lang="el-GR" b="1" dirty="0"/>
              <a:t>Φραντς Σούμπερτ</a:t>
            </a:r>
          </a:p>
        </p:txBody>
      </p:sp>
      <p:pic>
        <p:nvPicPr>
          <p:cNvPr id="8" name="Εικόνα 7">
            <a:extLst>
              <a:ext uri="{FF2B5EF4-FFF2-40B4-BE49-F238E27FC236}">
                <a16:creationId xmlns:a16="http://schemas.microsoft.com/office/drawing/2014/main" id="{C6464697-4D75-0048-7456-532A6BCF7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30" y="1527601"/>
            <a:ext cx="2381250" cy="2895600"/>
          </a:xfrm>
          <a:prstGeom prst="rect">
            <a:avLst/>
          </a:prstGeom>
        </p:spPr>
      </p:pic>
      <p:sp>
        <p:nvSpPr>
          <p:cNvPr id="10" name="TextBox 9">
            <a:extLst>
              <a:ext uri="{FF2B5EF4-FFF2-40B4-BE49-F238E27FC236}">
                <a16:creationId xmlns:a16="http://schemas.microsoft.com/office/drawing/2014/main" id="{7739B919-95EB-375D-D99C-D6D5C644C8A7}"/>
              </a:ext>
            </a:extLst>
          </p:cNvPr>
          <p:cNvSpPr txBox="1"/>
          <p:nvPr/>
        </p:nvSpPr>
        <p:spPr>
          <a:xfrm>
            <a:off x="185530" y="4515534"/>
            <a:ext cx="2381250" cy="461665"/>
          </a:xfrm>
          <a:prstGeom prst="rect">
            <a:avLst/>
          </a:prstGeom>
          <a:noFill/>
        </p:spPr>
        <p:txBody>
          <a:bodyPr wrap="square">
            <a:spAutoFit/>
          </a:bodyPr>
          <a:lstStyle/>
          <a:p>
            <a:r>
              <a:rPr lang="en-US" sz="1200" dirty="0"/>
              <a:t>https://www.youtube.com/watch?v=HoZRKkpWA5g</a:t>
            </a:r>
            <a:endParaRPr lang="el-GR" sz="1200" dirty="0"/>
          </a:p>
        </p:txBody>
      </p:sp>
      <p:sp>
        <p:nvSpPr>
          <p:cNvPr id="12" name="TextBox 11">
            <a:extLst>
              <a:ext uri="{FF2B5EF4-FFF2-40B4-BE49-F238E27FC236}">
                <a16:creationId xmlns:a16="http://schemas.microsoft.com/office/drawing/2014/main" id="{C985897C-3F40-762C-1FE2-40C8039DA05F}"/>
              </a:ext>
            </a:extLst>
          </p:cNvPr>
          <p:cNvSpPr txBox="1"/>
          <p:nvPr/>
        </p:nvSpPr>
        <p:spPr>
          <a:xfrm>
            <a:off x="3375993" y="1158269"/>
            <a:ext cx="2229677" cy="369332"/>
          </a:xfrm>
          <a:prstGeom prst="rect">
            <a:avLst/>
          </a:prstGeom>
          <a:noFill/>
        </p:spPr>
        <p:txBody>
          <a:bodyPr wrap="square">
            <a:spAutoFit/>
          </a:bodyPr>
          <a:lstStyle/>
          <a:p>
            <a:r>
              <a:rPr lang="el-GR" b="1" dirty="0" err="1"/>
              <a:t>Νικολό</a:t>
            </a:r>
            <a:r>
              <a:rPr lang="el-GR" b="1" dirty="0"/>
              <a:t> </a:t>
            </a:r>
            <a:r>
              <a:rPr lang="el-GR" b="1" dirty="0" err="1"/>
              <a:t>Παγκανίνι</a:t>
            </a:r>
            <a:endParaRPr lang="el-GR" b="1" dirty="0"/>
          </a:p>
        </p:txBody>
      </p:sp>
      <p:pic>
        <p:nvPicPr>
          <p:cNvPr id="14" name="Εικόνα 13">
            <a:extLst>
              <a:ext uri="{FF2B5EF4-FFF2-40B4-BE49-F238E27FC236}">
                <a16:creationId xmlns:a16="http://schemas.microsoft.com/office/drawing/2014/main" id="{0D43F19A-58A9-5C62-2033-013D1EC18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4836" y="1637359"/>
            <a:ext cx="1905000" cy="2333625"/>
          </a:xfrm>
          <a:prstGeom prst="rect">
            <a:avLst/>
          </a:prstGeom>
        </p:spPr>
      </p:pic>
      <p:sp>
        <p:nvSpPr>
          <p:cNvPr id="16" name="TextBox 15">
            <a:extLst>
              <a:ext uri="{FF2B5EF4-FFF2-40B4-BE49-F238E27FC236}">
                <a16:creationId xmlns:a16="http://schemas.microsoft.com/office/drawing/2014/main" id="{2CFE9F8F-DADA-A857-8108-6532E266FC7C}"/>
              </a:ext>
            </a:extLst>
          </p:cNvPr>
          <p:cNvSpPr txBox="1"/>
          <p:nvPr/>
        </p:nvSpPr>
        <p:spPr>
          <a:xfrm>
            <a:off x="3375993" y="4080742"/>
            <a:ext cx="2093843" cy="738664"/>
          </a:xfrm>
          <a:prstGeom prst="rect">
            <a:avLst/>
          </a:prstGeom>
          <a:noFill/>
        </p:spPr>
        <p:txBody>
          <a:bodyPr wrap="square">
            <a:spAutoFit/>
          </a:bodyPr>
          <a:lstStyle/>
          <a:p>
            <a:r>
              <a:rPr lang="en-US" sz="1400" dirty="0"/>
              <a:t>https://www.youtube.com/watch?v=WMLoBXgPil8</a:t>
            </a:r>
            <a:endParaRPr lang="el-GR" sz="1400" dirty="0"/>
          </a:p>
        </p:txBody>
      </p:sp>
      <p:sp>
        <p:nvSpPr>
          <p:cNvPr id="18" name="TextBox 17">
            <a:extLst>
              <a:ext uri="{FF2B5EF4-FFF2-40B4-BE49-F238E27FC236}">
                <a16:creationId xmlns:a16="http://schemas.microsoft.com/office/drawing/2014/main" id="{BA7887CB-FCB3-6443-34E8-E8A5076858B9}"/>
              </a:ext>
            </a:extLst>
          </p:cNvPr>
          <p:cNvSpPr txBox="1"/>
          <p:nvPr/>
        </p:nvSpPr>
        <p:spPr>
          <a:xfrm>
            <a:off x="6347791" y="1178575"/>
            <a:ext cx="2040835" cy="369332"/>
          </a:xfrm>
          <a:prstGeom prst="rect">
            <a:avLst/>
          </a:prstGeom>
          <a:noFill/>
        </p:spPr>
        <p:txBody>
          <a:bodyPr wrap="square">
            <a:spAutoFit/>
          </a:bodyPr>
          <a:lstStyle/>
          <a:p>
            <a:r>
              <a:rPr lang="el-GR" b="1" dirty="0"/>
              <a:t>Φρεντερίκ Σοπέν</a:t>
            </a:r>
          </a:p>
        </p:txBody>
      </p:sp>
      <p:pic>
        <p:nvPicPr>
          <p:cNvPr id="22" name="Εικόνα 21">
            <a:extLst>
              <a:ext uri="{FF2B5EF4-FFF2-40B4-BE49-F238E27FC236}">
                <a16:creationId xmlns:a16="http://schemas.microsoft.com/office/drawing/2014/main" id="{0E0A32AF-4C50-E012-079C-4843101B52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5708" y="1637359"/>
            <a:ext cx="1905000" cy="2571750"/>
          </a:xfrm>
          <a:prstGeom prst="rect">
            <a:avLst/>
          </a:prstGeom>
        </p:spPr>
      </p:pic>
      <p:sp>
        <p:nvSpPr>
          <p:cNvPr id="24" name="TextBox 23">
            <a:extLst>
              <a:ext uri="{FF2B5EF4-FFF2-40B4-BE49-F238E27FC236}">
                <a16:creationId xmlns:a16="http://schemas.microsoft.com/office/drawing/2014/main" id="{F7048ABE-2513-C517-E8CF-B740CDC4D0F8}"/>
              </a:ext>
            </a:extLst>
          </p:cNvPr>
          <p:cNvSpPr txBox="1"/>
          <p:nvPr/>
        </p:nvSpPr>
        <p:spPr>
          <a:xfrm>
            <a:off x="5910470" y="4287397"/>
            <a:ext cx="2478156" cy="430887"/>
          </a:xfrm>
          <a:prstGeom prst="rect">
            <a:avLst/>
          </a:prstGeom>
          <a:noFill/>
        </p:spPr>
        <p:txBody>
          <a:bodyPr wrap="square">
            <a:spAutoFit/>
          </a:bodyPr>
          <a:lstStyle/>
          <a:p>
            <a:r>
              <a:rPr lang="en-US" sz="1100" dirty="0"/>
              <a:t>https://www.youtube.com/watch?v=7VWHBHeNrg4</a:t>
            </a:r>
            <a:endParaRPr lang="el-GR" sz="1100" dirty="0"/>
          </a:p>
        </p:txBody>
      </p:sp>
      <p:sp>
        <p:nvSpPr>
          <p:cNvPr id="26" name="TextBox 25">
            <a:extLst>
              <a:ext uri="{FF2B5EF4-FFF2-40B4-BE49-F238E27FC236}">
                <a16:creationId xmlns:a16="http://schemas.microsoft.com/office/drawing/2014/main" id="{DA54A860-504E-E97A-C790-C0CFDA28798D}"/>
              </a:ext>
            </a:extLst>
          </p:cNvPr>
          <p:cNvSpPr txBox="1"/>
          <p:nvPr/>
        </p:nvSpPr>
        <p:spPr>
          <a:xfrm>
            <a:off x="9409042" y="1178575"/>
            <a:ext cx="2098853" cy="369332"/>
          </a:xfrm>
          <a:prstGeom prst="rect">
            <a:avLst/>
          </a:prstGeom>
          <a:noFill/>
        </p:spPr>
        <p:txBody>
          <a:bodyPr wrap="square">
            <a:spAutoFit/>
          </a:bodyPr>
          <a:lstStyle/>
          <a:p>
            <a:r>
              <a:rPr lang="el-GR" b="1" dirty="0"/>
              <a:t>Ρόμπερτ </a:t>
            </a:r>
            <a:r>
              <a:rPr lang="el-GR" b="1" dirty="0" err="1"/>
              <a:t>Σούμαν</a:t>
            </a:r>
            <a:endParaRPr lang="el-GR" b="1" dirty="0"/>
          </a:p>
        </p:txBody>
      </p:sp>
      <p:pic>
        <p:nvPicPr>
          <p:cNvPr id="28" name="Εικόνα 27">
            <a:extLst>
              <a:ext uri="{FF2B5EF4-FFF2-40B4-BE49-F238E27FC236}">
                <a16:creationId xmlns:a16="http://schemas.microsoft.com/office/drawing/2014/main" id="{6DBBBB1E-E0C0-64B8-CB2A-117438CC5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7655" y="1584066"/>
            <a:ext cx="2540000" cy="3162300"/>
          </a:xfrm>
          <a:prstGeom prst="rect">
            <a:avLst/>
          </a:prstGeom>
        </p:spPr>
      </p:pic>
      <p:sp>
        <p:nvSpPr>
          <p:cNvPr id="30" name="TextBox 29">
            <a:extLst>
              <a:ext uri="{FF2B5EF4-FFF2-40B4-BE49-F238E27FC236}">
                <a16:creationId xmlns:a16="http://schemas.microsoft.com/office/drawing/2014/main" id="{69813520-3BDC-6E69-BE7A-CB8CD0BC9D12}"/>
              </a:ext>
            </a:extLst>
          </p:cNvPr>
          <p:cNvSpPr txBox="1"/>
          <p:nvPr/>
        </p:nvSpPr>
        <p:spPr>
          <a:xfrm>
            <a:off x="8852452" y="4819406"/>
            <a:ext cx="3538331" cy="523220"/>
          </a:xfrm>
          <a:prstGeom prst="rect">
            <a:avLst/>
          </a:prstGeom>
          <a:noFill/>
        </p:spPr>
        <p:txBody>
          <a:bodyPr wrap="square">
            <a:spAutoFit/>
          </a:bodyPr>
          <a:lstStyle/>
          <a:p>
            <a:r>
              <a:rPr lang="en-US" sz="1400" dirty="0"/>
              <a:t>https://www.youtube.com/watch?v=EUHobIa3TL0</a:t>
            </a:r>
            <a:endParaRPr lang="el-GR" sz="1400" dirty="0"/>
          </a:p>
        </p:txBody>
      </p:sp>
    </p:spTree>
    <p:extLst>
      <p:ext uri="{BB962C8B-B14F-4D97-AF65-F5344CB8AC3E}">
        <p14:creationId xmlns:p14="http://schemas.microsoft.com/office/powerpoint/2010/main" val="3587164179"/>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889F3A6-141E-8BEC-54A6-357BA1F5CB27}"/>
              </a:ext>
            </a:extLst>
          </p:cNvPr>
          <p:cNvSpPr>
            <a:spLocks noGrp="1"/>
          </p:cNvSpPr>
          <p:nvPr>
            <p:ph type="dt" sz="half" idx="10"/>
          </p:nvPr>
        </p:nvSpPr>
        <p:spPr/>
        <p:txBody>
          <a:bodyPr/>
          <a:lstStyle/>
          <a:p>
            <a:fld id="{5E55D1BC-25AA-49FA-931F-2B51A7604E1A}" type="datetime1">
              <a:rPr lang="el-GR" smtClean="0"/>
              <a:t>18/7/2024</a:t>
            </a:fld>
            <a:endParaRPr lang="en-US"/>
          </a:p>
        </p:txBody>
      </p:sp>
      <p:sp>
        <p:nvSpPr>
          <p:cNvPr id="4" name="TextBox 3">
            <a:extLst>
              <a:ext uri="{FF2B5EF4-FFF2-40B4-BE49-F238E27FC236}">
                <a16:creationId xmlns:a16="http://schemas.microsoft.com/office/drawing/2014/main" id="{D0898261-14FE-F747-1407-99A893D372D4}"/>
              </a:ext>
            </a:extLst>
          </p:cNvPr>
          <p:cNvSpPr txBox="1"/>
          <p:nvPr/>
        </p:nvSpPr>
        <p:spPr>
          <a:xfrm>
            <a:off x="453059" y="4163559"/>
            <a:ext cx="2252868" cy="738664"/>
          </a:xfrm>
          <a:prstGeom prst="rect">
            <a:avLst/>
          </a:prstGeom>
          <a:noFill/>
        </p:spPr>
        <p:txBody>
          <a:bodyPr wrap="square">
            <a:spAutoFit/>
          </a:bodyPr>
          <a:lstStyle/>
          <a:p>
            <a:r>
              <a:rPr lang="en-US" sz="1400" dirty="0"/>
              <a:t>https://www.youtube.com/watch?v=0Oo4z37OUEI</a:t>
            </a:r>
            <a:endParaRPr lang="el-GR" sz="1400" dirty="0"/>
          </a:p>
        </p:txBody>
      </p:sp>
      <p:sp>
        <p:nvSpPr>
          <p:cNvPr id="6" name="TextBox 5">
            <a:extLst>
              <a:ext uri="{FF2B5EF4-FFF2-40B4-BE49-F238E27FC236}">
                <a16:creationId xmlns:a16="http://schemas.microsoft.com/office/drawing/2014/main" id="{441E0D00-0FFA-8461-955A-2552B2747E4B}"/>
              </a:ext>
            </a:extLst>
          </p:cNvPr>
          <p:cNvSpPr txBox="1"/>
          <p:nvPr/>
        </p:nvSpPr>
        <p:spPr>
          <a:xfrm>
            <a:off x="185530" y="1180308"/>
            <a:ext cx="6096000" cy="369332"/>
          </a:xfrm>
          <a:prstGeom prst="rect">
            <a:avLst/>
          </a:prstGeom>
          <a:noFill/>
        </p:spPr>
        <p:txBody>
          <a:bodyPr wrap="square">
            <a:spAutoFit/>
          </a:bodyPr>
          <a:lstStyle/>
          <a:p>
            <a:r>
              <a:rPr lang="el-GR" b="1" dirty="0"/>
              <a:t>Φέλιξ </a:t>
            </a:r>
            <a:r>
              <a:rPr lang="el-GR" b="1" dirty="0" err="1"/>
              <a:t>Μέντελσον</a:t>
            </a:r>
            <a:r>
              <a:rPr lang="el-GR" b="1" dirty="0"/>
              <a:t> </a:t>
            </a:r>
            <a:r>
              <a:rPr lang="el-GR" b="1" dirty="0" err="1"/>
              <a:t>Μπαρτόλντι</a:t>
            </a:r>
            <a:endParaRPr lang="el-GR" b="1" dirty="0"/>
          </a:p>
        </p:txBody>
      </p:sp>
      <p:pic>
        <p:nvPicPr>
          <p:cNvPr id="8" name="Εικόνα 7">
            <a:extLst>
              <a:ext uri="{FF2B5EF4-FFF2-40B4-BE49-F238E27FC236}">
                <a16:creationId xmlns:a16="http://schemas.microsoft.com/office/drawing/2014/main" id="{3D849558-506C-9B2E-E572-150F9AF87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720" y="1821309"/>
            <a:ext cx="1755913" cy="2199861"/>
          </a:xfrm>
          <a:prstGeom prst="rect">
            <a:avLst/>
          </a:prstGeom>
        </p:spPr>
      </p:pic>
      <p:sp>
        <p:nvSpPr>
          <p:cNvPr id="10" name="TextBox 9">
            <a:extLst>
              <a:ext uri="{FF2B5EF4-FFF2-40B4-BE49-F238E27FC236}">
                <a16:creationId xmlns:a16="http://schemas.microsoft.com/office/drawing/2014/main" id="{DD9673C1-FD55-2007-E2CC-A380A47D8C72}"/>
              </a:ext>
            </a:extLst>
          </p:cNvPr>
          <p:cNvSpPr txBox="1"/>
          <p:nvPr/>
        </p:nvSpPr>
        <p:spPr>
          <a:xfrm>
            <a:off x="3947490" y="345421"/>
            <a:ext cx="1868557" cy="369332"/>
          </a:xfrm>
          <a:prstGeom prst="rect">
            <a:avLst/>
          </a:prstGeom>
          <a:noFill/>
        </p:spPr>
        <p:txBody>
          <a:bodyPr wrap="square">
            <a:spAutoFit/>
          </a:bodyPr>
          <a:lstStyle/>
          <a:p>
            <a:r>
              <a:rPr lang="el-GR" b="1" dirty="0"/>
              <a:t>Φραντς </a:t>
            </a:r>
            <a:r>
              <a:rPr lang="el-GR" b="1" dirty="0" err="1"/>
              <a:t>Λιστ</a:t>
            </a:r>
            <a:endParaRPr lang="el-GR" b="1" dirty="0"/>
          </a:p>
        </p:txBody>
      </p:sp>
      <p:pic>
        <p:nvPicPr>
          <p:cNvPr id="12" name="Εικόνα 11">
            <a:extLst>
              <a:ext uri="{FF2B5EF4-FFF2-40B4-BE49-F238E27FC236}">
                <a16:creationId xmlns:a16="http://schemas.microsoft.com/office/drawing/2014/main" id="{7204AAF5-DA24-5C69-5564-EDA1B253D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490" y="911734"/>
            <a:ext cx="1905000" cy="3848100"/>
          </a:xfrm>
          <a:prstGeom prst="rect">
            <a:avLst/>
          </a:prstGeom>
        </p:spPr>
      </p:pic>
      <p:sp>
        <p:nvSpPr>
          <p:cNvPr id="14" name="TextBox 13">
            <a:extLst>
              <a:ext uri="{FF2B5EF4-FFF2-40B4-BE49-F238E27FC236}">
                <a16:creationId xmlns:a16="http://schemas.microsoft.com/office/drawing/2014/main" id="{3E0D23E6-24CD-FA8C-CC20-5FF90E121EF5}"/>
              </a:ext>
            </a:extLst>
          </p:cNvPr>
          <p:cNvSpPr txBox="1"/>
          <p:nvPr/>
        </p:nvSpPr>
        <p:spPr>
          <a:xfrm>
            <a:off x="3506855" y="4902223"/>
            <a:ext cx="3011557" cy="646331"/>
          </a:xfrm>
          <a:prstGeom prst="rect">
            <a:avLst/>
          </a:prstGeom>
          <a:noFill/>
        </p:spPr>
        <p:txBody>
          <a:bodyPr wrap="square">
            <a:spAutoFit/>
          </a:bodyPr>
          <a:lstStyle/>
          <a:p>
            <a:r>
              <a:rPr lang="en-US" dirty="0"/>
              <a:t>https://www.youtube.com/watch?v=kD4T-rNklsY</a:t>
            </a:r>
            <a:endParaRPr lang="el-GR" dirty="0"/>
          </a:p>
        </p:txBody>
      </p:sp>
      <p:sp>
        <p:nvSpPr>
          <p:cNvPr id="16" name="TextBox 15">
            <a:extLst>
              <a:ext uri="{FF2B5EF4-FFF2-40B4-BE49-F238E27FC236}">
                <a16:creationId xmlns:a16="http://schemas.microsoft.com/office/drawing/2014/main" id="{9011AFEC-0B7F-CCA4-70F3-A0A5ACB2C619}"/>
              </a:ext>
            </a:extLst>
          </p:cNvPr>
          <p:cNvSpPr txBox="1"/>
          <p:nvPr/>
        </p:nvSpPr>
        <p:spPr>
          <a:xfrm>
            <a:off x="6566450" y="303294"/>
            <a:ext cx="6096000" cy="369332"/>
          </a:xfrm>
          <a:prstGeom prst="rect">
            <a:avLst/>
          </a:prstGeom>
          <a:noFill/>
        </p:spPr>
        <p:txBody>
          <a:bodyPr wrap="square">
            <a:spAutoFit/>
          </a:bodyPr>
          <a:lstStyle/>
          <a:p>
            <a:r>
              <a:rPr lang="el-GR" b="1" dirty="0"/>
              <a:t>Ρίχαρντ Βάγκνερ</a:t>
            </a:r>
          </a:p>
        </p:txBody>
      </p:sp>
      <p:pic>
        <p:nvPicPr>
          <p:cNvPr id="18" name="Εικόνα 17">
            <a:extLst>
              <a:ext uri="{FF2B5EF4-FFF2-40B4-BE49-F238E27FC236}">
                <a16:creationId xmlns:a16="http://schemas.microsoft.com/office/drawing/2014/main" id="{D14BB2B3-40FA-C906-465C-EC942722CB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6450" y="911734"/>
            <a:ext cx="1905000" cy="2638425"/>
          </a:xfrm>
          <a:prstGeom prst="rect">
            <a:avLst/>
          </a:prstGeom>
        </p:spPr>
      </p:pic>
      <p:sp>
        <p:nvSpPr>
          <p:cNvPr id="20" name="TextBox 19">
            <a:extLst>
              <a:ext uri="{FF2B5EF4-FFF2-40B4-BE49-F238E27FC236}">
                <a16:creationId xmlns:a16="http://schemas.microsoft.com/office/drawing/2014/main" id="{FA045E5C-712A-97BB-CB98-6CFBA81600CF}"/>
              </a:ext>
            </a:extLst>
          </p:cNvPr>
          <p:cNvSpPr txBox="1"/>
          <p:nvPr/>
        </p:nvSpPr>
        <p:spPr>
          <a:xfrm>
            <a:off x="6339512" y="3587900"/>
            <a:ext cx="2375450" cy="461665"/>
          </a:xfrm>
          <a:prstGeom prst="rect">
            <a:avLst/>
          </a:prstGeom>
          <a:noFill/>
        </p:spPr>
        <p:txBody>
          <a:bodyPr wrap="square">
            <a:spAutoFit/>
          </a:bodyPr>
          <a:lstStyle/>
          <a:p>
            <a:r>
              <a:rPr lang="en-US" sz="1200" dirty="0"/>
              <a:t>https://www.youtube.com/watch?v=XRU1AJsXN1g</a:t>
            </a:r>
            <a:endParaRPr lang="el-GR" sz="1200" dirty="0"/>
          </a:p>
        </p:txBody>
      </p:sp>
      <p:sp>
        <p:nvSpPr>
          <p:cNvPr id="22" name="TextBox 21">
            <a:extLst>
              <a:ext uri="{FF2B5EF4-FFF2-40B4-BE49-F238E27FC236}">
                <a16:creationId xmlns:a16="http://schemas.microsoft.com/office/drawing/2014/main" id="{D372A6E6-CEEA-EFE2-9511-585C8CAED168}"/>
              </a:ext>
            </a:extLst>
          </p:cNvPr>
          <p:cNvSpPr txBox="1"/>
          <p:nvPr/>
        </p:nvSpPr>
        <p:spPr>
          <a:xfrm>
            <a:off x="8330647" y="4902223"/>
            <a:ext cx="5655405" cy="276999"/>
          </a:xfrm>
          <a:prstGeom prst="rect">
            <a:avLst/>
          </a:prstGeom>
          <a:noFill/>
        </p:spPr>
        <p:txBody>
          <a:bodyPr wrap="square">
            <a:spAutoFit/>
          </a:bodyPr>
          <a:lstStyle/>
          <a:p>
            <a:r>
              <a:rPr lang="en-US" sz="1200" dirty="0"/>
              <a:t>https://www.youtube.com/watch?v=7QLuYj2jxoc</a:t>
            </a:r>
            <a:endParaRPr lang="el-GR" sz="1200" dirty="0"/>
          </a:p>
        </p:txBody>
      </p:sp>
      <p:sp>
        <p:nvSpPr>
          <p:cNvPr id="24" name="TextBox 23">
            <a:extLst>
              <a:ext uri="{FF2B5EF4-FFF2-40B4-BE49-F238E27FC236}">
                <a16:creationId xmlns:a16="http://schemas.microsoft.com/office/drawing/2014/main" id="{D1F30F70-63AE-8361-9C38-E480654F7907}"/>
              </a:ext>
            </a:extLst>
          </p:cNvPr>
          <p:cNvSpPr txBox="1"/>
          <p:nvPr/>
        </p:nvSpPr>
        <p:spPr>
          <a:xfrm>
            <a:off x="9284805" y="378053"/>
            <a:ext cx="3011557" cy="369332"/>
          </a:xfrm>
          <a:prstGeom prst="rect">
            <a:avLst/>
          </a:prstGeom>
          <a:noFill/>
        </p:spPr>
        <p:txBody>
          <a:bodyPr wrap="square">
            <a:spAutoFit/>
          </a:bodyPr>
          <a:lstStyle/>
          <a:p>
            <a:r>
              <a:rPr lang="el-GR" b="1" dirty="0"/>
              <a:t>Γιοχάνες </a:t>
            </a:r>
            <a:r>
              <a:rPr lang="el-GR" b="1" dirty="0" err="1"/>
              <a:t>Μπραμς</a:t>
            </a:r>
            <a:endParaRPr lang="el-GR" b="1" dirty="0"/>
          </a:p>
        </p:txBody>
      </p:sp>
      <p:pic>
        <p:nvPicPr>
          <p:cNvPr id="28" name="Εικόνα 27">
            <a:extLst>
              <a:ext uri="{FF2B5EF4-FFF2-40B4-BE49-F238E27FC236}">
                <a16:creationId xmlns:a16="http://schemas.microsoft.com/office/drawing/2014/main" id="{0B645402-4C16-B5C2-33D0-0C586F10A9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8922" y="1237518"/>
            <a:ext cx="2078973" cy="2581214"/>
          </a:xfrm>
          <a:prstGeom prst="rect">
            <a:avLst/>
          </a:prstGeom>
        </p:spPr>
      </p:pic>
    </p:spTree>
    <p:extLst>
      <p:ext uri="{BB962C8B-B14F-4D97-AF65-F5344CB8AC3E}">
        <p14:creationId xmlns:p14="http://schemas.microsoft.com/office/powerpoint/2010/main" val="1735820412"/>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87A266B-A87D-F5EC-09BC-4C399FB217E8}"/>
              </a:ext>
            </a:extLst>
          </p:cNvPr>
          <p:cNvSpPr>
            <a:spLocks noGrp="1"/>
          </p:cNvSpPr>
          <p:nvPr>
            <p:ph type="dt" sz="half" idx="10"/>
          </p:nvPr>
        </p:nvSpPr>
        <p:spPr/>
        <p:txBody>
          <a:bodyPr/>
          <a:lstStyle/>
          <a:p>
            <a:fld id="{5E55D1BC-25AA-49FA-931F-2B51A7604E1A}" type="datetime1">
              <a:rPr lang="el-GR" smtClean="0"/>
              <a:t>18/7/2024</a:t>
            </a:fld>
            <a:endParaRPr lang="en-US"/>
          </a:p>
        </p:txBody>
      </p:sp>
      <p:sp>
        <p:nvSpPr>
          <p:cNvPr id="4" name="TextBox 3">
            <a:extLst>
              <a:ext uri="{FF2B5EF4-FFF2-40B4-BE49-F238E27FC236}">
                <a16:creationId xmlns:a16="http://schemas.microsoft.com/office/drawing/2014/main" id="{256CD66E-923F-5054-E676-B0457C206B79}"/>
              </a:ext>
            </a:extLst>
          </p:cNvPr>
          <p:cNvSpPr txBox="1"/>
          <p:nvPr/>
        </p:nvSpPr>
        <p:spPr>
          <a:xfrm>
            <a:off x="3048000" y="893157"/>
            <a:ext cx="6096000" cy="2554545"/>
          </a:xfrm>
          <a:prstGeom prst="rect">
            <a:avLst/>
          </a:prstGeom>
          <a:noFill/>
        </p:spPr>
        <p:txBody>
          <a:bodyPr wrap="square">
            <a:spAutoFit/>
          </a:bodyPr>
          <a:lstStyle/>
          <a:p>
            <a:r>
              <a:rPr lang="el-GR" sz="1600" dirty="0"/>
              <a:t>Ρομαντισμό χαρακτηρίζουμε την περίοδο της ιστορίας της τέχνης, που ξεκινάει από μερικά έργα του </a:t>
            </a:r>
            <a:r>
              <a:rPr lang="el-GR" sz="1600" dirty="0" err="1"/>
              <a:t>Γκρός</a:t>
            </a:r>
            <a:r>
              <a:rPr lang="el-GR" sz="1600" dirty="0"/>
              <a:t> και ιδιαίτερα από τη «Σχεδία της Μέδουσας» του </a:t>
            </a:r>
            <a:r>
              <a:rPr lang="el-GR" sz="1600" dirty="0" err="1"/>
              <a:t>Ζερικώ</a:t>
            </a:r>
            <a:r>
              <a:rPr lang="el-GR" sz="1600" dirty="0"/>
              <a:t> (1819). </a:t>
            </a:r>
          </a:p>
          <a:p>
            <a:pPr algn="just"/>
            <a:r>
              <a:rPr lang="el-GR" sz="1600" dirty="0"/>
              <a:t>Το συναίσθημα, η φαντασία, ο λυρισμός αντιτίθενται στην λογική. Το χρώμα είναι πλούσιο, το περίγραμμα αδυνατίζει, η σύνθεση γεμίζει κίνηση και ενέργεια και οι πινελιές είναι ελεύθερες. Οι έντονες και αντιθετικές κινήσεις, οι δραματικές φωτοσκιάσεις, είναι από τα κυριότερα χαρακτηριστικά της τέχνης αυτής. Χαρακτηριστικό είναι το έργο των: Γκόγια, Τέρνερ, </a:t>
            </a:r>
            <a:r>
              <a:rPr lang="el-GR" sz="1600" dirty="0" err="1"/>
              <a:t>Ζερικώ</a:t>
            </a:r>
            <a:r>
              <a:rPr lang="el-GR" sz="1600" dirty="0"/>
              <a:t> και </a:t>
            </a:r>
            <a:r>
              <a:rPr lang="el-GR" sz="1600" dirty="0" err="1"/>
              <a:t>Ντελακρουά</a:t>
            </a:r>
            <a:r>
              <a:rPr lang="el-GR" sz="1600" dirty="0"/>
              <a:t> , Φρίντριχ.</a:t>
            </a:r>
          </a:p>
        </p:txBody>
      </p:sp>
      <p:sp>
        <p:nvSpPr>
          <p:cNvPr id="6" name="TextBox 5">
            <a:extLst>
              <a:ext uri="{FF2B5EF4-FFF2-40B4-BE49-F238E27FC236}">
                <a16:creationId xmlns:a16="http://schemas.microsoft.com/office/drawing/2014/main" id="{5B852D8C-ADE0-071B-55FB-BFA34A8A0EE2}"/>
              </a:ext>
            </a:extLst>
          </p:cNvPr>
          <p:cNvSpPr txBox="1"/>
          <p:nvPr/>
        </p:nvSpPr>
        <p:spPr>
          <a:xfrm>
            <a:off x="3379304" y="159891"/>
            <a:ext cx="6096000" cy="461665"/>
          </a:xfrm>
          <a:prstGeom prst="rect">
            <a:avLst/>
          </a:prstGeom>
          <a:noFill/>
        </p:spPr>
        <p:txBody>
          <a:bodyPr wrap="square">
            <a:spAutoFit/>
          </a:bodyPr>
          <a:lstStyle/>
          <a:p>
            <a:r>
              <a:rPr lang="el-GR" sz="2400" b="1" dirty="0"/>
              <a:t>Ο Ρομαντισμός στις εικαστικές τέχνες</a:t>
            </a:r>
          </a:p>
        </p:txBody>
      </p:sp>
      <p:pic>
        <p:nvPicPr>
          <p:cNvPr id="8" name="Εικόνα 7">
            <a:extLst>
              <a:ext uri="{FF2B5EF4-FFF2-40B4-BE49-F238E27FC236}">
                <a16:creationId xmlns:a16="http://schemas.microsoft.com/office/drawing/2014/main" id="{6F7795E3-C4B6-BECA-3C60-E800C792B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9648" y="4360585"/>
            <a:ext cx="3095625" cy="1476375"/>
          </a:xfrm>
          <a:prstGeom prst="rect">
            <a:avLst/>
          </a:prstGeom>
        </p:spPr>
      </p:pic>
      <p:sp>
        <p:nvSpPr>
          <p:cNvPr id="12" name="TextBox 11">
            <a:extLst>
              <a:ext uri="{FF2B5EF4-FFF2-40B4-BE49-F238E27FC236}">
                <a16:creationId xmlns:a16="http://schemas.microsoft.com/office/drawing/2014/main" id="{1EFE2F69-B40E-293F-46D5-4CF2144625BE}"/>
              </a:ext>
            </a:extLst>
          </p:cNvPr>
          <p:cNvSpPr txBox="1"/>
          <p:nvPr/>
        </p:nvSpPr>
        <p:spPr>
          <a:xfrm>
            <a:off x="7405273" y="5504883"/>
            <a:ext cx="903840" cy="369332"/>
          </a:xfrm>
          <a:prstGeom prst="rect">
            <a:avLst/>
          </a:prstGeom>
          <a:noFill/>
        </p:spPr>
        <p:txBody>
          <a:bodyPr wrap="square">
            <a:spAutoFit/>
          </a:bodyPr>
          <a:lstStyle/>
          <a:p>
            <a:r>
              <a:rPr lang="el-GR" sz="1800" dirty="0"/>
              <a:t>Γκόγια</a:t>
            </a:r>
            <a:endParaRPr lang="el-GR" dirty="0"/>
          </a:p>
        </p:txBody>
      </p:sp>
    </p:spTree>
    <p:extLst>
      <p:ext uri="{BB962C8B-B14F-4D97-AF65-F5344CB8AC3E}">
        <p14:creationId xmlns:p14="http://schemas.microsoft.com/office/powerpoint/2010/main" val="2951422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Εικόνα 4" descr="Εικόνα που περιέχει ύφασμα, πίνακα, κόκκινο, καλυμμένο&#10;&#10;Αυτόματη δημιουργία περιγραφής">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2" name="Τίτλος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rtlCol="0">
            <a:normAutofit/>
          </a:bodyPr>
          <a:lstStyle/>
          <a:p>
            <a:r>
              <a:rPr lang="el-GR" sz="3200" b="1" dirty="0">
                <a:solidFill>
                  <a:schemeClr val="bg1"/>
                </a:solidFill>
              </a:rPr>
              <a:t>ΜΠΑΡΟΚ (1600 – 1750)</a:t>
            </a:r>
            <a:br>
              <a:rPr lang="el-GR" sz="3200" b="1" dirty="0"/>
            </a:br>
            <a:endParaRPr lang="el"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Υπότιτλος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rtlCol="0">
            <a:normAutofit/>
          </a:bodyPr>
          <a:lstStyle/>
          <a:p>
            <a:pPr rtl="0"/>
            <a:r>
              <a:rPr lang="el" dirty="0">
                <a:solidFill>
                  <a:schemeClr val="bg1"/>
                </a:solidFill>
              </a:rPr>
              <a:t>Ζωγραφική-Μουσική</a:t>
            </a:r>
            <a:endParaRPr lang="e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Εικόνα 4" descr="Εικόνα που περιέχει ύφασμα, πίνακα, κόκκινο, καλυμμένο&#10;&#10;Αυτόματη δημιουργία περιγραφής">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2" name="Τίτλος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5204258" cy="1630906"/>
          </a:xfrm>
        </p:spPr>
        <p:txBody>
          <a:bodyPr rtlCol="0">
            <a:normAutofit fontScale="90000"/>
          </a:bodyPr>
          <a:lstStyle/>
          <a:p>
            <a:r>
              <a:rPr lang="el-GR" sz="3200" b="1" dirty="0">
                <a:solidFill>
                  <a:schemeClr val="bg1"/>
                </a:solidFill>
              </a:rPr>
              <a:t>Ιμπρεσιονισμός (1872-1892)</a:t>
            </a:r>
            <a:br>
              <a:rPr lang="el-GR" sz="1200" b="1" dirty="0"/>
            </a:br>
            <a:endParaRPr lang="el" sz="4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Υπότιτλος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rtlCol="0">
            <a:normAutofit/>
          </a:bodyPr>
          <a:lstStyle/>
          <a:p>
            <a:pPr rtl="0"/>
            <a:r>
              <a:rPr lang="el" dirty="0">
                <a:solidFill>
                  <a:schemeClr val="bg1"/>
                </a:solidFill>
              </a:rPr>
              <a:t>Ζωγραφική-Μουσική</a:t>
            </a:r>
            <a:endParaRPr lang="e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822386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79B75C-A79A-F738-9241-A430CC33C663}"/>
              </a:ext>
            </a:extLst>
          </p:cNvPr>
          <p:cNvSpPr>
            <a:spLocks noGrp="1"/>
          </p:cNvSpPr>
          <p:nvPr>
            <p:ph type="title"/>
          </p:nvPr>
        </p:nvSpPr>
        <p:spPr>
          <a:xfrm>
            <a:off x="589721" y="364299"/>
            <a:ext cx="10058400" cy="1371600"/>
          </a:xfrm>
        </p:spPr>
        <p:txBody>
          <a:bodyPr/>
          <a:lstStyle/>
          <a:p>
            <a:r>
              <a:rPr lang="el-GR" sz="2800" b="1" dirty="0"/>
              <a:t>Ιμπρεσιονισμός</a:t>
            </a:r>
            <a:br>
              <a:rPr lang="el-GR" b="1" dirty="0"/>
            </a:br>
            <a:endParaRPr lang="el-GR" dirty="0"/>
          </a:p>
        </p:txBody>
      </p:sp>
      <p:sp>
        <p:nvSpPr>
          <p:cNvPr id="3" name="Θέση περιεχομένου 2">
            <a:extLst>
              <a:ext uri="{FF2B5EF4-FFF2-40B4-BE49-F238E27FC236}">
                <a16:creationId xmlns:a16="http://schemas.microsoft.com/office/drawing/2014/main" id="{27AB3312-3DE5-FFEB-63FB-59519BF27A54}"/>
              </a:ext>
            </a:extLst>
          </p:cNvPr>
          <p:cNvSpPr>
            <a:spLocks noGrp="1"/>
          </p:cNvSpPr>
          <p:nvPr>
            <p:ph idx="1"/>
          </p:nvPr>
        </p:nvSpPr>
        <p:spPr/>
        <p:txBody>
          <a:bodyPr>
            <a:normAutofit/>
          </a:bodyPr>
          <a:lstStyle/>
          <a:p>
            <a:r>
              <a:rPr lang="el-GR" dirty="0"/>
              <a:t>Ο </a:t>
            </a:r>
            <a:r>
              <a:rPr lang="el-GR" b="1" dirty="0"/>
              <a:t>ιμπρεσιονισμός</a:t>
            </a:r>
            <a:r>
              <a:rPr lang="el-GR" dirty="0"/>
              <a:t> είναι καλλιτεχνικό ρεύμα που αναπτύχθηκε στο δεύτερο μισό του 19ου αιώνα. Αν και αρχικά καλλιεργήθηκε στο χώρο της ζωγραφικής, επηρέασε τόσο τη λογοτεχνία όσο και τη μουσική. Κύριο χαρακτηριστικό του ιμπρεσιονισμού στη ζωγραφική</a:t>
            </a:r>
            <a:r>
              <a:rPr lang="en-US" dirty="0"/>
              <a:t>,</a:t>
            </a:r>
            <a:r>
              <a:rPr lang="el-GR" dirty="0"/>
              <a:t> είναι τα ζωντανά χρώματα (κυρίως με χρήση των βασικών χρωμάτων), οι συνθέσεις σε εξωτερικούς χώρους, συχνά υπό ασυνήθιστες οπτικές γωνίες και η έμφαση στην αναπαράσταση του φωτός. Οι ιμπρεσιονιστές ζωγράφοι</a:t>
            </a:r>
            <a:r>
              <a:rPr lang="en-US" dirty="0"/>
              <a:t> </a:t>
            </a:r>
            <a:r>
              <a:rPr lang="el-GR" dirty="0"/>
              <a:t>και μουσικοί θέλησαν να αποτυπώσουν την άμεση εντύπωση που προκαλεί ένα αντικείμενο ή μια καθημερινή εικόνα.</a:t>
            </a:r>
          </a:p>
        </p:txBody>
      </p:sp>
      <p:sp>
        <p:nvSpPr>
          <p:cNvPr id="4" name="Θέση ημερομηνίας 3">
            <a:extLst>
              <a:ext uri="{FF2B5EF4-FFF2-40B4-BE49-F238E27FC236}">
                <a16:creationId xmlns:a16="http://schemas.microsoft.com/office/drawing/2014/main" id="{680E3B51-C7AE-3FB9-E542-89D38944D77D}"/>
              </a:ext>
            </a:extLst>
          </p:cNvPr>
          <p:cNvSpPr>
            <a:spLocks noGrp="1"/>
          </p:cNvSpPr>
          <p:nvPr>
            <p:ph type="dt" sz="half" idx="10"/>
          </p:nvPr>
        </p:nvSpPr>
        <p:spPr/>
        <p:txBody>
          <a:bodyPr/>
          <a:lstStyle/>
          <a:p>
            <a:fld id="{22EF7337-642E-41C0-A996-E878DE5B1E2D}" type="datetime1">
              <a:rPr lang="el-GR" smtClean="0"/>
              <a:t>18/7/2024</a:t>
            </a:fld>
            <a:endParaRPr lang="en-US"/>
          </a:p>
        </p:txBody>
      </p:sp>
    </p:spTree>
    <p:extLst>
      <p:ext uri="{BB962C8B-B14F-4D97-AF65-F5344CB8AC3E}">
        <p14:creationId xmlns:p14="http://schemas.microsoft.com/office/powerpoint/2010/main" val="13417028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522A92-BB32-A15A-DD5A-976C49426459}"/>
              </a:ext>
            </a:extLst>
          </p:cNvPr>
          <p:cNvSpPr>
            <a:spLocks noGrp="1"/>
          </p:cNvSpPr>
          <p:nvPr>
            <p:ph type="title"/>
          </p:nvPr>
        </p:nvSpPr>
        <p:spPr>
          <a:xfrm>
            <a:off x="1066800" y="642594"/>
            <a:ext cx="10058400" cy="497093"/>
          </a:xfrm>
        </p:spPr>
        <p:txBody>
          <a:bodyPr>
            <a:normAutofit/>
          </a:bodyPr>
          <a:lstStyle/>
          <a:p>
            <a:r>
              <a:rPr lang="el-GR" sz="2400" b="1" dirty="0"/>
              <a:t>Κυριότεροι εκπρόσωποι του Ιμπρεσιονισμού στη ζωγραφική</a:t>
            </a:r>
            <a:endParaRPr lang="el-GR" sz="2400" dirty="0"/>
          </a:p>
        </p:txBody>
      </p:sp>
      <p:sp>
        <p:nvSpPr>
          <p:cNvPr id="3" name="Θέση περιεχομένου 2">
            <a:extLst>
              <a:ext uri="{FF2B5EF4-FFF2-40B4-BE49-F238E27FC236}">
                <a16:creationId xmlns:a16="http://schemas.microsoft.com/office/drawing/2014/main" id="{B0A29F1F-67B4-E3F8-B7EB-5F8DEF7D830D}"/>
              </a:ext>
            </a:extLst>
          </p:cNvPr>
          <p:cNvSpPr>
            <a:spLocks noGrp="1"/>
          </p:cNvSpPr>
          <p:nvPr>
            <p:ph sz="half" idx="1"/>
          </p:nvPr>
        </p:nvSpPr>
        <p:spPr/>
        <p:txBody>
          <a:bodyPr/>
          <a:lstStyle/>
          <a:p>
            <a:r>
              <a:rPr lang="el-GR" dirty="0"/>
              <a:t>Κλωντ Μονέ</a:t>
            </a:r>
            <a:r>
              <a:rPr lang="el-GR" sz="1800" dirty="0"/>
              <a:t> (1840-1926)</a:t>
            </a:r>
          </a:p>
          <a:p>
            <a:endParaRPr lang="el-GR" dirty="0"/>
          </a:p>
        </p:txBody>
      </p:sp>
      <p:pic>
        <p:nvPicPr>
          <p:cNvPr id="7" name="Θέση περιεχομένου 6">
            <a:extLst>
              <a:ext uri="{FF2B5EF4-FFF2-40B4-BE49-F238E27FC236}">
                <a16:creationId xmlns:a16="http://schemas.microsoft.com/office/drawing/2014/main" id="{ECB6CEDC-BC93-CE89-9791-067214EE306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63637" y="2744152"/>
            <a:ext cx="1847850" cy="2466975"/>
          </a:xfrm>
        </p:spPr>
      </p:pic>
      <p:sp>
        <p:nvSpPr>
          <p:cNvPr id="5" name="Θέση ημερομηνίας 4">
            <a:extLst>
              <a:ext uri="{FF2B5EF4-FFF2-40B4-BE49-F238E27FC236}">
                <a16:creationId xmlns:a16="http://schemas.microsoft.com/office/drawing/2014/main" id="{68DC2165-4A69-2951-8021-446089D00D71}"/>
              </a:ext>
            </a:extLst>
          </p:cNvPr>
          <p:cNvSpPr>
            <a:spLocks noGrp="1"/>
          </p:cNvSpPr>
          <p:nvPr>
            <p:ph type="dt" sz="half" idx="10"/>
          </p:nvPr>
        </p:nvSpPr>
        <p:spPr/>
        <p:txBody>
          <a:bodyPr/>
          <a:lstStyle/>
          <a:p>
            <a:fld id="{A47ADBAD-8C7A-4EC0-9718-CA6DB5272FEE}" type="datetime1">
              <a:rPr lang="el-GR" smtClean="0"/>
              <a:t>18/7/2024</a:t>
            </a:fld>
            <a:endParaRPr lang="en-US"/>
          </a:p>
        </p:txBody>
      </p:sp>
      <p:sp>
        <p:nvSpPr>
          <p:cNvPr id="13" name="TextBox 12">
            <a:extLst>
              <a:ext uri="{FF2B5EF4-FFF2-40B4-BE49-F238E27FC236}">
                <a16:creationId xmlns:a16="http://schemas.microsoft.com/office/drawing/2014/main" id="{A2F9DD28-E5A7-D916-4690-F9E9E1CCD419}"/>
              </a:ext>
            </a:extLst>
          </p:cNvPr>
          <p:cNvSpPr txBox="1"/>
          <p:nvPr/>
        </p:nvSpPr>
        <p:spPr>
          <a:xfrm>
            <a:off x="5168348" y="2103120"/>
            <a:ext cx="6096000" cy="369332"/>
          </a:xfrm>
          <a:prstGeom prst="rect">
            <a:avLst/>
          </a:prstGeom>
          <a:noFill/>
        </p:spPr>
        <p:txBody>
          <a:bodyPr wrap="square">
            <a:spAutoFit/>
          </a:bodyPr>
          <a:lstStyle/>
          <a:p>
            <a:pPr algn="ctr">
              <a:buFont typeface="Arial" panose="020B0604020202020204" pitchFamily="34" charset="0"/>
              <a:buChar char="•"/>
            </a:pPr>
            <a:r>
              <a:rPr lang="el-GR" dirty="0"/>
              <a:t>Πιέρ </a:t>
            </a:r>
            <a:r>
              <a:rPr lang="el-GR" dirty="0" err="1"/>
              <a:t>Ωγκύστ</a:t>
            </a:r>
            <a:r>
              <a:rPr lang="el-GR" dirty="0"/>
              <a:t> Ρενουάρ</a:t>
            </a:r>
            <a:r>
              <a:rPr lang="el-GR" sz="1800" dirty="0"/>
              <a:t> (1841-1919)</a:t>
            </a:r>
          </a:p>
        </p:txBody>
      </p:sp>
      <p:pic>
        <p:nvPicPr>
          <p:cNvPr id="14" name="Εικόνα 13">
            <a:extLst>
              <a:ext uri="{FF2B5EF4-FFF2-40B4-BE49-F238E27FC236}">
                <a16:creationId xmlns:a16="http://schemas.microsoft.com/office/drawing/2014/main" id="{F9DF35F6-3CDE-A26D-155D-4259E58B5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8352" y="2723652"/>
            <a:ext cx="2498657" cy="25079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94009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A373B79-DDBE-4123-30FD-3C8998F29759}"/>
              </a:ext>
            </a:extLst>
          </p:cNvPr>
          <p:cNvSpPr>
            <a:spLocks noGrp="1"/>
          </p:cNvSpPr>
          <p:nvPr>
            <p:ph type="dt" sz="half" idx="10"/>
          </p:nvPr>
        </p:nvSpPr>
        <p:spPr/>
        <p:txBody>
          <a:bodyPr/>
          <a:lstStyle/>
          <a:p>
            <a:fld id="{5E55D1BC-25AA-49FA-931F-2B51A7604E1A}" type="datetime1">
              <a:rPr lang="el-GR" smtClean="0"/>
              <a:t>18/7/2024</a:t>
            </a:fld>
            <a:endParaRPr lang="en-US"/>
          </a:p>
        </p:txBody>
      </p:sp>
      <p:pic>
        <p:nvPicPr>
          <p:cNvPr id="4" name="Εικόνα 3">
            <a:extLst>
              <a:ext uri="{FF2B5EF4-FFF2-40B4-BE49-F238E27FC236}">
                <a16:creationId xmlns:a16="http://schemas.microsoft.com/office/drawing/2014/main" id="{B1C709EE-02E5-B361-9A7B-42566A9A8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7375" y="3389244"/>
            <a:ext cx="3916378" cy="2941982"/>
          </a:xfrm>
          <a:prstGeom prst="rect">
            <a:avLst/>
          </a:prstGeom>
        </p:spPr>
      </p:pic>
      <p:pic>
        <p:nvPicPr>
          <p:cNvPr id="6" name="Εικόνα 5">
            <a:extLst>
              <a:ext uri="{FF2B5EF4-FFF2-40B4-BE49-F238E27FC236}">
                <a16:creationId xmlns:a16="http://schemas.microsoft.com/office/drawing/2014/main" id="{FFBFBEDA-DD42-9731-4147-E3251EA9C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247" y="610221"/>
            <a:ext cx="5338969" cy="3431693"/>
          </a:xfrm>
          <a:prstGeom prst="rect">
            <a:avLst/>
          </a:prstGeom>
        </p:spPr>
      </p:pic>
      <p:sp>
        <p:nvSpPr>
          <p:cNvPr id="8" name="TextBox 7">
            <a:extLst>
              <a:ext uri="{FF2B5EF4-FFF2-40B4-BE49-F238E27FC236}">
                <a16:creationId xmlns:a16="http://schemas.microsoft.com/office/drawing/2014/main" id="{32CBE65E-FFB1-8776-35F2-AD998A452A84}"/>
              </a:ext>
            </a:extLst>
          </p:cNvPr>
          <p:cNvSpPr txBox="1"/>
          <p:nvPr/>
        </p:nvSpPr>
        <p:spPr>
          <a:xfrm>
            <a:off x="5897216" y="606908"/>
            <a:ext cx="6096000" cy="369332"/>
          </a:xfrm>
          <a:prstGeom prst="rect">
            <a:avLst/>
          </a:prstGeom>
          <a:noFill/>
        </p:spPr>
        <p:txBody>
          <a:bodyPr wrap="square">
            <a:spAutoFit/>
          </a:bodyPr>
          <a:lstStyle/>
          <a:p>
            <a:r>
              <a:rPr lang="el-GR" dirty="0"/>
              <a:t>Κλωντ Μονέ</a:t>
            </a:r>
            <a:r>
              <a:rPr lang="el-GR" sz="1800" dirty="0"/>
              <a:t> (1840-1926)</a:t>
            </a:r>
          </a:p>
        </p:txBody>
      </p:sp>
      <p:sp>
        <p:nvSpPr>
          <p:cNvPr id="10" name="TextBox 9">
            <a:extLst>
              <a:ext uri="{FF2B5EF4-FFF2-40B4-BE49-F238E27FC236}">
                <a16:creationId xmlns:a16="http://schemas.microsoft.com/office/drawing/2014/main" id="{639CDB99-81F5-A29F-A2F7-C1B9C29A6A7A}"/>
              </a:ext>
            </a:extLst>
          </p:cNvPr>
          <p:cNvSpPr txBox="1"/>
          <p:nvPr/>
        </p:nvSpPr>
        <p:spPr>
          <a:xfrm>
            <a:off x="2849216" y="5961894"/>
            <a:ext cx="6096000" cy="369332"/>
          </a:xfrm>
          <a:prstGeom prst="rect">
            <a:avLst/>
          </a:prstGeom>
          <a:noFill/>
        </p:spPr>
        <p:txBody>
          <a:bodyPr wrap="square">
            <a:spAutoFit/>
          </a:bodyPr>
          <a:lstStyle/>
          <a:p>
            <a:pPr algn="ctr">
              <a:buFont typeface="Arial" panose="020B0604020202020204" pitchFamily="34" charset="0"/>
              <a:buChar char="•"/>
            </a:pPr>
            <a:r>
              <a:rPr lang="el-GR" dirty="0"/>
              <a:t>Πιέρ </a:t>
            </a:r>
            <a:r>
              <a:rPr lang="el-GR" dirty="0" err="1"/>
              <a:t>Ωγκύστ</a:t>
            </a:r>
            <a:r>
              <a:rPr lang="el-GR" dirty="0"/>
              <a:t> Ρενουάρ</a:t>
            </a:r>
            <a:r>
              <a:rPr lang="el-GR" sz="1800" dirty="0"/>
              <a:t> (1841-1919)</a:t>
            </a:r>
          </a:p>
        </p:txBody>
      </p:sp>
    </p:spTree>
    <p:extLst>
      <p:ext uri="{BB962C8B-B14F-4D97-AF65-F5344CB8AC3E}">
        <p14:creationId xmlns:p14="http://schemas.microsoft.com/office/powerpoint/2010/main" val="2078824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D10C1817-CB4A-D48C-399E-96560ABE47D5}"/>
              </a:ext>
            </a:extLst>
          </p:cNvPr>
          <p:cNvSpPr>
            <a:spLocks noGrp="1"/>
          </p:cNvSpPr>
          <p:nvPr>
            <p:ph type="dt" sz="half" idx="10"/>
          </p:nvPr>
        </p:nvSpPr>
        <p:spPr/>
        <p:txBody>
          <a:bodyPr/>
          <a:lstStyle/>
          <a:p>
            <a:fld id="{5E55D1BC-25AA-49FA-931F-2B51A7604E1A}" type="datetime1">
              <a:rPr lang="el-GR" smtClean="0"/>
              <a:t>18/7/2024</a:t>
            </a:fld>
            <a:endParaRPr lang="en-US"/>
          </a:p>
        </p:txBody>
      </p:sp>
      <p:sp>
        <p:nvSpPr>
          <p:cNvPr id="4" name="TextBox 3">
            <a:extLst>
              <a:ext uri="{FF2B5EF4-FFF2-40B4-BE49-F238E27FC236}">
                <a16:creationId xmlns:a16="http://schemas.microsoft.com/office/drawing/2014/main" id="{B56EF7A9-346F-C6FD-0537-E3F6F96909B9}"/>
              </a:ext>
            </a:extLst>
          </p:cNvPr>
          <p:cNvSpPr txBox="1"/>
          <p:nvPr/>
        </p:nvSpPr>
        <p:spPr>
          <a:xfrm>
            <a:off x="3538330" y="482840"/>
            <a:ext cx="6096000" cy="830997"/>
          </a:xfrm>
          <a:prstGeom prst="rect">
            <a:avLst/>
          </a:prstGeom>
          <a:noFill/>
        </p:spPr>
        <p:txBody>
          <a:bodyPr wrap="square">
            <a:spAutoFit/>
          </a:bodyPr>
          <a:lstStyle/>
          <a:p>
            <a:r>
              <a:rPr lang="el-GR" sz="2400" b="1" dirty="0"/>
              <a:t>Κυριότεροι εκπρόσωποι του Ιμπρεσιονισμού στη μουσική</a:t>
            </a:r>
            <a:endParaRPr lang="el-GR" sz="2400" dirty="0"/>
          </a:p>
        </p:txBody>
      </p:sp>
      <p:pic>
        <p:nvPicPr>
          <p:cNvPr id="6" name="Εικόνα 5">
            <a:extLst>
              <a:ext uri="{FF2B5EF4-FFF2-40B4-BE49-F238E27FC236}">
                <a16:creationId xmlns:a16="http://schemas.microsoft.com/office/drawing/2014/main" id="{B57BB12A-92AF-0ACE-FF62-0A8A01752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4204" y="2887027"/>
            <a:ext cx="2345635" cy="2507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Εικόνα 7">
            <a:extLst>
              <a:ext uri="{FF2B5EF4-FFF2-40B4-BE49-F238E27FC236}">
                <a16:creationId xmlns:a16="http://schemas.microsoft.com/office/drawing/2014/main" id="{42FFC56E-6EFD-A2CA-58DF-3D7838476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650" y="2722039"/>
            <a:ext cx="2610680" cy="28379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extBox 13">
            <a:extLst>
              <a:ext uri="{FF2B5EF4-FFF2-40B4-BE49-F238E27FC236}">
                <a16:creationId xmlns:a16="http://schemas.microsoft.com/office/drawing/2014/main" id="{5EA3B26A-B915-E861-118E-E4F0B4B4CB01}"/>
              </a:ext>
            </a:extLst>
          </p:cNvPr>
          <p:cNvSpPr txBox="1"/>
          <p:nvPr/>
        </p:nvSpPr>
        <p:spPr>
          <a:xfrm>
            <a:off x="622852" y="1968812"/>
            <a:ext cx="6096000" cy="369332"/>
          </a:xfrm>
          <a:prstGeom prst="rect">
            <a:avLst/>
          </a:prstGeom>
          <a:noFill/>
        </p:spPr>
        <p:txBody>
          <a:bodyPr wrap="square">
            <a:spAutoFit/>
          </a:bodyPr>
          <a:lstStyle/>
          <a:p>
            <a:pPr marL="0" indent="0">
              <a:buNone/>
            </a:pPr>
            <a:r>
              <a:rPr lang="el-GR" sz="1800" dirty="0"/>
              <a:t>•      </a:t>
            </a:r>
            <a:r>
              <a:rPr lang="el-GR" sz="1800" dirty="0" err="1"/>
              <a:t>Ντεμπυσί</a:t>
            </a:r>
            <a:r>
              <a:rPr lang="el-GR" sz="1800" dirty="0"/>
              <a:t> (1862-1918)</a:t>
            </a:r>
          </a:p>
        </p:txBody>
      </p:sp>
      <p:sp>
        <p:nvSpPr>
          <p:cNvPr id="16" name="TextBox 15">
            <a:extLst>
              <a:ext uri="{FF2B5EF4-FFF2-40B4-BE49-F238E27FC236}">
                <a16:creationId xmlns:a16="http://schemas.microsoft.com/office/drawing/2014/main" id="{465937B9-9BED-2354-CC60-CE32EB5965E4}"/>
              </a:ext>
            </a:extLst>
          </p:cNvPr>
          <p:cNvSpPr txBox="1"/>
          <p:nvPr/>
        </p:nvSpPr>
        <p:spPr>
          <a:xfrm>
            <a:off x="7474227" y="2062324"/>
            <a:ext cx="6096000" cy="369332"/>
          </a:xfrm>
          <a:prstGeom prst="rect">
            <a:avLst/>
          </a:prstGeom>
          <a:noFill/>
        </p:spPr>
        <p:txBody>
          <a:bodyPr wrap="square">
            <a:spAutoFit/>
          </a:bodyPr>
          <a:lstStyle/>
          <a:p>
            <a:pPr marL="0" indent="0">
              <a:buNone/>
            </a:pPr>
            <a:r>
              <a:rPr lang="el-GR" sz="1800" dirty="0"/>
              <a:t>•      </a:t>
            </a:r>
            <a:r>
              <a:rPr lang="el-GR" sz="1800" dirty="0" err="1"/>
              <a:t>Ραβέλ</a:t>
            </a:r>
            <a:r>
              <a:rPr lang="el-GR" sz="1800" dirty="0"/>
              <a:t> (1875-1937)</a:t>
            </a:r>
          </a:p>
        </p:txBody>
      </p:sp>
      <p:sp>
        <p:nvSpPr>
          <p:cNvPr id="7" name="TextBox 6">
            <a:extLst>
              <a:ext uri="{FF2B5EF4-FFF2-40B4-BE49-F238E27FC236}">
                <a16:creationId xmlns:a16="http://schemas.microsoft.com/office/drawing/2014/main" id="{859FC409-4273-D2FF-AB3C-8A8685CF41DE}"/>
              </a:ext>
            </a:extLst>
          </p:cNvPr>
          <p:cNvSpPr txBox="1"/>
          <p:nvPr/>
        </p:nvSpPr>
        <p:spPr>
          <a:xfrm>
            <a:off x="145774" y="5943886"/>
            <a:ext cx="6785112" cy="307777"/>
          </a:xfrm>
          <a:prstGeom prst="rect">
            <a:avLst/>
          </a:prstGeom>
          <a:noFill/>
        </p:spPr>
        <p:txBody>
          <a:bodyPr wrap="square">
            <a:spAutoFit/>
          </a:bodyPr>
          <a:lstStyle/>
          <a:p>
            <a:r>
              <a:rPr lang="en-US" sz="1400" dirty="0"/>
              <a:t>https://www.youtube.com/watch?v=CvFH_6DNRCY</a:t>
            </a:r>
            <a:endParaRPr lang="el-GR" sz="1400" dirty="0"/>
          </a:p>
        </p:txBody>
      </p:sp>
      <p:sp>
        <p:nvSpPr>
          <p:cNvPr id="10" name="TextBox 9">
            <a:extLst>
              <a:ext uri="{FF2B5EF4-FFF2-40B4-BE49-F238E27FC236}">
                <a16:creationId xmlns:a16="http://schemas.microsoft.com/office/drawing/2014/main" id="{8F938ABE-D6AD-92ED-0211-CEFDFBA792E5}"/>
              </a:ext>
            </a:extLst>
          </p:cNvPr>
          <p:cNvSpPr txBox="1"/>
          <p:nvPr/>
        </p:nvSpPr>
        <p:spPr>
          <a:xfrm>
            <a:off x="6930886" y="5789997"/>
            <a:ext cx="4982818" cy="307777"/>
          </a:xfrm>
          <a:prstGeom prst="rect">
            <a:avLst/>
          </a:prstGeom>
          <a:noFill/>
        </p:spPr>
        <p:txBody>
          <a:bodyPr wrap="square">
            <a:spAutoFit/>
          </a:bodyPr>
          <a:lstStyle/>
          <a:p>
            <a:r>
              <a:rPr lang="en-US" sz="1400" dirty="0"/>
              <a:t>https://www.youtube.com/watch?v=cJOW5mlhH_Y</a:t>
            </a:r>
            <a:endParaRPr lang="el-GR" sz="1400" dirty="0"/>
          </a:p>
        </p:txBody>
      </p:sp>
    </p:spTree>
    <p:extLst>
      <p:ext uri="{BB962C8B-B14F-4D97-AF65-F5344CB8AC3E}">
        <p14:creationId xmlns:p14="http://schemas.microsoft.com/office/powerpoint/2010/main" val="2107234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Εικόνα 4" descr="Εικόνα που περιέχει ύφασμα, πίνακα, κόκκινο, καλυμμένο&#10;&#10;Αυτόματη δημιουργία περιγραφής">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2" name="Τίτλος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6092154" cy="963026"/>
          </a:xfrm>
        </p:spPr>
        <p:txBody>
          <a:bodyPr rtlCol="0">
            <a:noAutofit/>
          </a:bodyPr>
          <a:lstStyle/>
          <a:p>
            <a:r>
              <a:rPr lang="el-GR" sz="3200" b="1" dirty="0">
                <a:solidFill>
                  <a:schemeClr val="bg1"/>
                </a:solidFill>
              </a:rPr>
              <a:t>Μοντέρνα τέχνη (</a:t>
            </a:r>
            <a:r>
              <a:rPr lang="en-US" sz="3200" b="1" dirty="0">
                <a:solidFill>
                  <a:schemeClr val="bg1"/>
                </a:solidFill>
              </a:rPr>
              <a:t>1860</a:t>
            </a:r>
            <a:r>
              <a:rPr lang="el-GR" sz="3200" b="1" dirty="0">
                <a:solidFill>
                  <a:schemeClr val="bg1"/>
                </a:solidFill>
              </a:rPr>
              <a:t>-</a:t>
            </a:r>
            <a:r>
              <a:rPr lang="en-US" sz="3200" b="1" dirty="0">
                <a:solidFill>
                  <a:schemeClr val="bg1"/>
                </a:solidFill>
              </a:rPr>
              <a:t>1970</a:t>
            </a:r>
            <a:r>
              <a:rPr lang="el-GR" sz="3200" b="1" dirty="0">
                <a:solidFill>
                  <a:schemeClr val="bg1"/>
                </a:solidFill>
              </a:rPr>
              <a:t>)</a:t>
            </a:r>
          </a:p>
        </p:txBody>
      </p:sp>
      <p:sp>
        <p:nvSpPr>
          <p:cNvPr id="3" name="Υπότιτλος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rtlCol="0">
            <a:normAutofit/>
          </a:bodyPr>
          <a:lstStyle/>
          <a:p>
            <a:pPr rtl="0"/>
            <a:r>
              <a:rPr lang="el" dirty="0">
                <a:solidFill>
                  <a:schemeClr val="bg1"/>
                </a:solidFill>
              </a:rPr>
              <a:t>Ζωγραφική-Μουσική</a:t>
            </a:r>
            <a:endParaRPr lang="el"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192554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351CE38-AAE1-533F-4D60-B3E688F99777}"/>
              </a:ext>
            </a:extLst>
          </p:cNvPr>
          <p:cNvSpPr>
            <a:spLocks noGrp="1"/>
          </p:cNvSpPr>
          <p:nvPr>
            <p:ph type="dt" sz="half" idx="10"/>
          </p:nvPr>
        </p:nvSpPr>
        <p:spPr/>
        <p:txBody>
          <a:bodyPr/>
          <a:lstStyle/>
          <a:p>
            <a:fld id="{5E55D1BC-25AA-49FA-931F-2B51A7604E1A}" type="datetime1">
              <a:rPr lang="el-GR" smtClean="0"/>
              <a:t>18/7/2024</a:t>
            </a:fld>
            <a:endParaRPr lang="en-US"/>
          </a:p>
        </p:txBody>
      </p:sp>
      <p:sp>
        <p:nvSpPr>
          <p:cNvPr id="4" name="TextBox 3">
            <a:extLst>
              <a:ext uri="{FF2B5EF4-FFF2-40B4-BE49-F238E27FC236}">
                <a16:creationId xmlns:a16="http://schemas.microsoft.com/office/drawing/2014/main" id="{8E82AFAC-D034-C45E-473F-2BB2E84236E9}"/>
              </a:ext>
            </a:extLst>
          </p:cNvPr>
          <p:cNvSpPr txBox="1"/>
          <p:nvPr/>
        </p:nvSpPr>
        <p:spPr>
          <a:xfrm>
            <a:off x="3048000" y="754657"/>
            <a:ext cx="6096000" cy="2862322"/>
          </a:xfrm>
          <a:prstGeom prst="rect">
            <a:avLst/>
          </a:prstGeom>
          <a:noFill/>
        </p:spPr>
        <p:txBody>
          <a:bodyPr wrap="square">
            <a:spAutoFit/>
          </a:bodyPr>
          <a:lstStyle/>
          <a:p>
            <a:r>
              <a:rPr lang="el-GR" dirty="0"/>
              <a:t>Η καλλιτεχνική παραγωγή από τα τέλη του 19ου αιώνα έως περίπου το 1970, ονομάζεται μοντέρνα ή σύγχρονη τέχνη και περιλαμβάνει την πρόσφατη καλλιτεχνική παραγωγή. Η Μοντέρνα τέχνη χαρακτηρίζεται από μια νέα προσέγγιση στην οποία οι καλλιτέχνες πειραματίζονται με νέους και πρωτότυπους τρόπους απεικόνισής τους, συχνά </a:t>
            </a:r>
            <a:r>
              <a:rPr lang="el-GR" dirty="0" err="1"/>
              <a:t>αποδομώντας</a:t>
            </a:r>
            <a:r>
              <a:rPr lang="el-GR" dirty="0"/>
              <a:t> το αντικείμενο ή προβάλλοντάς το αφαιρετικά. Ένας από τους πιο σημαντικούς εκπροσώπους του μοντερνισμού είναι ο </a:t>
            </a:r>
            <a:r>
              <a:rPr lang="el-GR" dirty="0" err="1"/>
              <a:t>Καντίνσκι</a:t>
            </a:r>
            <a:r>
              <a:rPr lang="el-GR" dirty="0"/>
              <a:t>.</a:t>
            </a:r>
          </a:p>
        </p:txBody>
      </p:sp>
      <p:sp>
        <p:nvSpPr>
          <p:cNvPr id="6" name="TextBox 5">
            <a:extLst>
              <a:ext uri="{FF2B5EF4-FFF2-40B4-BE49-F238E27FC236}">
                <a16:creationId xmlns:a16="http://schemas.microsoft.com/office/drawing/2014/main" id="{5DC2341E-66D8-2AB7-1F35-DD7C65619486}"/>
              </a:ext>
            </a:extLst>
          </p:cNvPr>
          <p:cNvSpPr txBox="1"/>
          <p:nvPr/>
        </p:nvSpPr>
        <p:spPr>
          <a:xfrm>
            <a:off x="4558747" y="172501"/>
            <a:ext cx="2292627" cy="400110"/>
          </a:xfrm>
          <a:prstGeom prst="rect">
            <a:avLst/>
          </a:prstGeom>
          <a:noFill/>
        </p:spPr>
        <p:txBody>
          <a:bodyPr wrap="square">
            <a:spAutoFit/>
          </a:bodyPr>
          <a:lstStyle/>
          <a:p>
            <a:r>
              <a:rPr lang="el-GR" sz="2000" b="1" dirty="0"/>
              <a:t>Μοντέρνα τέχνη</a:t>
            </a:r>
            <a:r>
              <a:rPr lang="el-GR" sz="2000" dirty="0"/>
              <a:t> </a:t>
            </a:r>
          </a:p>
        </p:txBody>
      </p:sp>
      <p:pic>
        <p:nvPicPr>
          <p:cNvPr id="5" name="Εικόνα 4">
            <a:extLst>
              <a:ext uri="{FF2B5EF4-FFF2-40B4-BE49-F238E27FC236}">
                <a16:creationId xmlns:a16="http://schemas.microsoft.com/office/drawing/2014/main" id="{28ABD24C-92BD-CE95-8F4B-49BB724B9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9326" y="3694235"/>
            <a:ext cx="1905000" cy="2752725"/>
          </a:xfrm>
          <a:prstGeom prst="rect">
            <a:avLst/>
          </a:prstGeom>
        </p:spPr>
      </p:pic>
      <p:pic>
        <p:nvPicPr>
          <p:cNvPr id="8" name="Εικόνα 7">
            <a:extLst>
              <a:ext uri="{FF2B5EF4-FFF2-40B4-BE49-F238E27FC236}">
                <a16:creationId xmlns:a16="http://schemas.microsoft.com/office/drawing/2014/main" id="{F85DE30A-DE3B-B54E-7679-BB58D0530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1676" y="3694235"/>
            <a:ext cx="4572000" cy="2941320"/>
          </a:xfrm>
          <a:prstGeom prst="rect">
            <a:avLst/>
          </a:prstGeom>
        </p:spPr>
      </p:pic>
    </p:spTree>
    <p:extLst>
      <p:ext uri="{BB962C8B-B14F-4D97-AF65-F5344CB8AC3E}">
        <p14:creationId xmlns:p14="http://schemas.microsoft.com/office/powerpoint/2010/main" val="1094173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3CF7D71-A195-0430-4A6D-BA624C9B4B06}"/>
              </a:ext>
            </a:extLst>
          </p:cNvPr>
          <p:cNvSpPr>
            <a:spLocks noGrp="1"/>
          </p:cNvSpPr>
          <p:nvPr>
            <p:ph type="dt" sz="half" idx="10"/>
          </p:nvPr>
        </p:nvSpPr>
        <p:spPr/>
        <p:txBody>
          <a:bodyPr/>
          <a:lstStyle/>
          <a:p>
            <a:fld id="{5E55D1BC-25AA-49FA-931F-2B51A7604E1A}" type="datetime1">
              <a:rPr lang="el-GR" smtClean="0"/>
              <a:t>18/7/2024</a:t>
            </a:fld>
            <a:endParaRPr lang="en-US"/>
          </a:p>
        </p:txBody>
      </p:sp>
      <p:sp>
        <p:nvSpPr>
          <p:cNvPr id="6" name="TextBox 5">
            <a:extLst>
              <a:ext uri="{FF2B5EF4-FFF2-40B4-BE49-F238E27FC236}">
                <a16:creationId xmlns:a16="http://schemas.microsoft.com/office/drawing/2014/main" id="{C4956049-3288-DAA2-35F8-A60E0AB7D2E9}"/>
              </a:ext>
            </a:extLst>
          </p:cNvPr>
          <p:cNvSpPr txBox="1"/>
          <p:nvPr/>
        </p:nvSpPr>
        <p:spPr>
          <a:xfrm>
            <a:off x="3034748" y="700852"/>
            <a:ext cx="6122504" cy="2308324"/>
          </a:xfrm>
          <a:prstGeom prst="rect">
            <a:avLst/>
          </a:prstGeom>
          <a:noFill/>
        </p:spPr>
        <p:txBody>
          <a:bodyPr wrap="square">
            <a:spAutoFit/>
          </a:bodyPr>
          <a:lstStyle/>
          <a:p>
            <a:r>
              <a:rPr lang="el-GR" dirty="0"/>
              <a:t>Ο </a:t>
            </a:r>
            <a:r>
              <a:rPr lang="el-GR" b="1" dirty="0"/>
              <a:t>Βασίλι </a:t>
            </a:r>
            <a:r>
              <a:rPr lang="el-GR" b="1" dirty="0" err="1"/>
              <a:t>Καντίνσκι</a:t>
            </a:r>
            <a:r>
              <a:rPr lang="el-GR" dirty="0"/>
              <a:t> ήταν Ρώσος ζωγράφος. Θεωρείται ένας από τους σημαντικότερους καλλιτέχνες του 20ού αιώνα και ήταν ένας από τους πρωτοπόρους της αποκαλούμενης αφηρημένης τέχνης. Έλαβε μέρος σε ορισμένα από τα σημαντικότερα ρεύματα της μοντέρνας τέχνης εισάγοντας τις δικές του καινοτομίες και μία νέα αντίληψη για τη ζωγραφική. </a:t>
            </a:r>
          </a:p>
        </p:txBody>
      </p:sp>
      <p:sp>
        <p:nvSpPr>
          <p:cNvPr id="8" name="TextBox 7">
            <a:extLst>
              <a:ext uri="{FF2B5EF4-FFF2-40B4-BE49-F238E27FC236}">
                <a16:creationId xmlns:a16="http://schemas.microsoft.com/office/drawing/2014/main" id="{C5D3E8A0-5A19-9CF6-2DDA-BC31888B6981}"/>
              </a:ext>
            </a:extLst>
          </p:cNvPr>
          <p:cNvSpPr txBox="1"/>
          <p:nvPr/>
        </p:nvSpPr>
        <p:spPr>
          <a:xfrm>
            <a:off x="3856383" y="265909"/>
            <a:ext cx="6096000" cy="369332"/>
          </a:xfrm>
          <a:prstGeom prst="rect">
            <a:avLst/>
          </a:prstGeom>
          <a:noFill/>
        </p:spPr>
        <p:txBody>
          <a:bodyPr wrap="square">
            <a:spAutoFit/>
          </a:bodyPr>
          <a:lstStyle/>
          <a:p>
            <a:r>
              <a:rPr lang="el-GR" b="1" dirty="0"/>
              <a:t>Βασίλι </a:t>
            </a:r>
            <a:r>
              <a:rPr lang="el-GR" b="1" dirty="0" err="1"/>
              <a:t>Βασίλιεβιτς</a:t>
            </a:r>
            <a:r>
              <a:rPr lang="el-GR" b="1" dirty="0"/>
              <a:t> </a:t>
            </a:r>
            <a:r>
              <a:rPr lang="el-GR" b="1" dirty="0" err="1"/>
              <a:t>Καντίνσκι</a:t>
            </a:r>
            <a:r>
              <a:rPr lang="el-GR" dirty="0"/>
              <a:t> </a:t>
            </a:r>
          </a:p>
        </p:txBody>
      </p:sp>
      <p:pic>
        <p:nvPicPr>
          <p:cNvPr id="10" name="Εικόνα 9">
            <a:extLst>
              <a:ext uri="{FF2B5EF4-FFF2-40B4-BE49-F238E27FC236}">
                <a16:creationId xmlns:a16="http://schemas.microsoft.com/office/drawing/2014/main" id="{2E2C4182-3181-DAC5-ADF1-D30C0436C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82833">
            <a:off x="8263351" y="4674340"/>
            <a:ext cx="2847975" cy="1600200"/>
          </a:xfrm>
          <a:prstGeom prst="rect">
            <a:avLst/>
          </a:prstGeom>
        </p:spPr>
      </p:pic>
      <p:pic>
        <p:nvPicPr>
          <p:cNvPr id="12" name="Εικόνα 11">
            <a:extLst>
              <a:ext uri="{FF2B5EF4-FFF2-40B4-BE49-F238E27FC236}">
                <a16:creationId xmlns:a16="http://schemas.microsoft.com/office/drawing/2014/main" id="{40871184-12FF-309A-5754-4B47F1E74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99991">
            <a:off x="2583911" y="4756489"/>
            <a:ext cx="2638425" cy="1733550"/>
          </a:xfrm>
          <a:prstGeom prst="rect">
            <a:avLst/>
          </a:prstGeom>
        </p:spPr>
      </p:pic>
      <p:pic>
        <p:nvPicPr>
          <p:cNvPr id="14" name="Εικόνα 13">
            <a:extLst>
              <a:ext uri="{FF2B5EF4-FFF2-40B4-BE49-F238E27FC236}">
                <a16:creationId xmlns:a16="http://schemas.microsoft.com/office/drawing/2014/main" id="{B2629D90-88FE-E4A2-5EB4-6FB5B1ED3D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68437">
            <a:off x="5670895" y="4642094"/>
            <a:ext cx="2466975" cy="1847850"/>
          </a:xfrm>
          <a:prstGeom prst="rect">
            <a:avLst/>
          </a:prstGeom>
        </p:spPr>
      </p:pic>
      <p:pic>
        <p:nvPicPr>
          <p:cNvPr id="16" name="Εικόνα 15">
            <a:extLst>
              <a:ext uri="{FF2B5EF4-FFF2-40B4-BE49-F238E27FC236}">
                <a16:creationId xmlns:a16="http://schemas.microsoft.com/office/drawing/2014/main" id="{E895CF25-F439-DF8E-8901-F9B3886971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37387">
            <a:off x="347608" y="3377013"/>
            <a:ext cx="2491408" cy="1605235"/>
          </a:xfrm>
          <a:prstGeom prst="rect">
            <a:avLst/>
          </a:prstGeom>
        </p:spPr>
      </p:pic>
    </p:spTree>
    <p:extLst>
      <p:ext uri="{BB962C8B-B14F-4D97-AF65-F5344CB8AC3E}">
        <p14:creationId xmlns:p14="http://schemas.microsoft.com/office/powerpoint/2010/main" val="10390909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89384051-69E6-0D79-368B-7DB77AE04013}"/>
              </a:ext>
            </a:extLst>
          </p:cNvPr>
          <p:cNvSpPr>
            <a:spLocks noGrp="1"/>
          </p:cNvSpPr>
          <p:nvPr>
            <p:ph type="dt" sz="half" idx="10"/>
          </p:nvPr>
        </p:nvSpPr>
        <p:spPr/>
        <p:txBody>
          <a:bodyPr/>
          <a:lstStyle/>
          <a:p>
            <a:fld id="{5E55D1BC-25AA-49FA-931F-2B51A7604E1A}" type="datetime1">
              <a:rPr lang="el-GR" smtClean="0"/>
              <a:t>18/7/2024</a:t>
            </a:fld>
            <a:endParaRPr lang="en-US"/>
          </a:p>
        </p:txBody>
      </p:sp>
      <p:sp>
        <p:nvSpPr>
          <p:cNvPr id="4" name="TextBox 3">
            <a:extLst>
              <a:ext uri="{FF2B5EF4-FFF2-40B4-BE49-F238E27FC236}">
                <a16:creationId xmlns:a16="http://schemas.microsoft.com/office/drawing/2014/main" id="{49407874-AFDF-D46C-9AF6-F2B108F79711}"/>
              </a:ext>
            </a:extLst>
          </p:cNvPr>
          <p:cNvSpPr txBox="1"/>
          <p:nvPr/>
        </p:nvSpPr>
        <p:spPr>
          <a:xfrm>
            <a:off x="3273287" y="153913"/>
            <a:ext cx="6096000" cy="646331"/>
          </a:xfrm>
          <a:prstGeom prst="rect">
            <a:avLst/>
          </a:prstGeom>
          <a:noFill/>
        </p:spPr>
        <p:txBody>
          <a:bodyPr wrap="square">
            <a:spAutoFit/>
          </a:bodyPr>
          <a:lstStyle/>
          <a:p>
            <a:r>
              <a:rPr lang="el-GR" sz="1800" b="1" dirty="0"/>
              <a:t>Κυριότεροι εκπρόσωποι του </a:t>
            </a:r>
            <a:r>
              <a:rPr lang="el-GR" b="1" dirty="0"/>
              <a:t>μοντερνισμού</a:t>
            </a:r>
            <a:r>
              <a:rPr lang="el-GR" sz="1800" b="1" dirty="0"/>
              <a:t> στη μουσική</a:t>
            </a:r>
            <a:endParaRPr lang="el-GR" sz="1800" dirty="0"/>
          </a:p>
        </p:txBody>
      </p:sp>
      <p:sp>
        <p:nvSpPr>
          <p:cNvPr id="6" name="TextBox 5">
            <a:extLst>
              <a:ext uri="{FF2B5EF4-FFF2-40B4-BE49-F238E27FC236}">
                <a16:creationId xmlns:a16="http://schemas.microsoft.com/office/drawing/2014/main" id="{E6445549-D626-2092-18F1-AF8B2752BB82}"/>
              </a:ext>
            </a:extLst>
          </p:cNvPr>
          <p:cNvSpPr txBox="1"/>
          <p:nvPr/>
        </p:nvSpPr>
        <p:spPr>
          <a:xfrm>
            <a:off x="1338469" y="1365838"/>
            <a:ext cx="2252870" cy="369332"/>
          </a:xfrm>
          <a:prstGeom prst="rect">
            <a:avLst/>
          </a:prstGeom>
          <a:noFill/>
        </p:spPr>
        <p:txBody>
          <a:bodyPr wrap="square">
            <a:spAutoFit/>
          </a:bodyPr>
          <a:lstStyle/>
          <a:p>
            <a:r>
              <a:rPr lang="el-GR" b="1" dirty="0"/>
              <a:t>Ίγκορ Στραβίνσκι</a:t>
            </a:r>
          </a:p>
        </p:txBody>
      </p:sp>
      <p:pic>
        <p:nvPicPr>
          <p:cNvPr id="8" name="Εικόνα 7">
            <a:extLst>
              <a:ext uri="{FF2B5EF4-FFF2-40B4-BE49-F238E27FC236}">
                <a16:creationId xmlns:a16="http://schemas.microsoft.com/office/drawing/2014/main" id="{80818FD0-03A0-E8AC-5FBC-4454FE2B4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904" y="1966605"/>
            <a:ext cx="2540000" cy="3073400"/>
          </a:xfrm>
          <a:prstGeom prst="rect">
            <a:avLst/>
          </a:prstGeom>
        </p:spPr>
      </p:pic>
      <p:sp>
        <p:nvSpPr>
          <p:cNvPr id="12" name="TextBox 11">
            <a:extLst>
              <a:ext uri="{FF2B5EF4-FFF2-40B4-BE49-F238E27FC236}">
                <a16:creationId xmlns:a16="http://schemas.microsoft.com/office/drawing/2014/main" id="{9F888DCE-B5A6-73D1-0F94-917DA9306AEF}"/>
              </a:ext>
            </a:extLst>
          </p:cNvPr>
          <p:cNvSpPr txBox="1"/>
          <p:nvPr/>
        </p:nvSpPr>
        <p:spPr>
          <a:xfrm>
            <a:off x="295966" y="5338273"/>
            <a:ext cx="4704521" cy="307778"/>
          </a:xfrm>
          <a:prstGeom prst="rect">
            <a:avLst/>
          </a:prstGeom>
          <a:noFill/>
        </p:spPr>
        <p:txBody>
          <a:bodyPr wrap="square">
            <a:spAutoFit/>
          </a:bodyPr>
          <a:lstStyle/>
          <a:p>
            <a:r>
              <a:rPr lang="en-US" sz="1400" dirty="0"/>
              <a:t>https://www.youtube.com/watch?v=EkwqPJZe8ms</a:t>
            </a:r>
            <a:endParaRPr lang="el-GR" sz="1400" dirty="0"/>
          </a:p>
        </p:txBody>
      </p:sp>
      <p:sp>
        <p:nvSpPr>
          <p:cNvPr id="14" name="TextBox 13">
            <a:extLst>
              <a:ext uri="{FF2B5EF4-FFF2-40B4-BE49-F238E27FC236}">
                <a16:creationId xmlns:a16="http://schemas.microsoft.com/office/drawing/2014/main" id="{1E5618FB-0AC9-368B-1191-FEA9082C4133}"/>
              </a:ext>
            </a:extLst>
          </p:cNvPr>
          <p:cNvSpPr txBox="1"/>
          <p:nvPr/>
        </p:nvSpPr>
        <p:spPr>
          <a:xfrm>
            <a:off x="8394753" y="1191381"/>
            <a:ext cx="2540000" cy="646331"/>
          </a:xfrm>
          <a:prstGeom prst="rect">
            <a:avLst/>
          </a:prstGeom>
          <a:noFill/>
        </p:spPr>
        <p:txBody>
          <a:bodyPr wrap="square">
            <a:spAutoFit/>
          </a:bodyPr>
          <a:lstStyle/>
          <a:p>
            <a:endParaRPr lang="el-GR" dirty="0"/>
          </a:p>
          <a:p>
            <a:r>
              <a:rPr lang="el-GR" b="1" dirty="0"/>
              <a:t>Άρνολντ </a:t>
            </a:r>
            <a:r>
              <a:rPr lang="el-GR" b="1" dirty="0" err="1"/>
              <a:t>Σένμπεργκ</a:t>
            </a:r>
            <a:endParaRPr lang="el-GR" b="1" dirty="0"/>
          </a:p>
        </p:txBody>
      </p:sp>
      <p:pic>
        <p:nvPicPr>
          <p:cNvPr id="16" name="Εικόνα 15">
            <a:extLst>
              <a:ext uri="{FF2B5EF4-FFF2-40B4-BE49-F238E27FC236}">
                <a16:creationId xmlns:a16="http://schemas.microsoft.com/office/drawing/2014/main" id="{6DDD7A2F-CA6C-C1A6-A45B-9076FBB38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4595" y="2228850"/>
            <a:ext cx="1905000" cy="2400300"/>
          </a:xfrm>
          <a:prstGeom prst="rect">
            <a:avLst/>
          </a:prstGeom>
        </p:spPr>
      </p:pic>
      <p:sp>
        <p:nvSpPr>
          <p:cNvPr id="18" name="TextBox 17">
            <a:extLst>
              <a:ext uri="{FF2B5EF4-FFF2-40B4-BE49-F238E27FC236}">
                <a16:creationId xmlns:a16="http://schemas.microsoft.com/office/drawing/2014/main" id="{A0F77C6E-7888-6164-7601-794FA8EECE59}"/>
              </a:ext>
            </a:extLst>
          </p:cNvPr>
          <p:cNvSpPr txBox="1"/>
          <p:nvPr/>
        </p:nvSpPr>
        <p:spPr>
          <a:xfrm>
            <a:off x="7449379" y="5020288"/>
            <a:ext cx="4742621" cy="307778"/>
          </a:xfrm>
          <a:prstGeom prst="rect">
            <a:avLst/>
          </a:prstGeom>
          <a:noFill/>
        </p:spPr>
        <p:txBody>
          <a:bodyPr wrap="square">
            <a:spAutoFit/>
          </a:bodyPr>
          <a:lstStyle/>
          <a:p>
            <a:r>
              <a:rPr lang="en-US" sz="1400" dirty="0"/>
              <a:t>https://www.youtube.com/watch?v=977xqcl8DnE</a:t>
            </a:r>
            <a:endParaRPr lang="el-GR" sz="1400" dirty="0"/>
          </a:p>
        </p:txBody>
      </p:sp>
    </p:spTree>
    <p:extLst>
      <p:ext uri="{BB962C8B-B14F-4D97-AF65-F5344CB8AC3E}">
        <p14:creationId xmlns:p14="http://schemas.microsoft.com/office/powerpoint/2010/main" val="162481837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ECD32B0-617E-F28F-4D72-ADF7BA4F54D7}"/>
              </a:ext>
            </a:extLst>
          </p:cNvPr>
          <p:cNvSpPr>
            <a:spLocks noGrp="1"/>
          </p:cNvSpPr>
          <p:nvPr>
            <p:ph type="dt" sz="half" idx="10"/>
          </p:nvPr>
        </p:nvSpPr>
        <p:spPr/>
        <p:txBody>
          <a:bodyPr/>
          <a:lstStyle/>
          <a:p>
            <a:fld id="{5E55D1BC-25AA-49FA-931F-2B51A7604E1A}" type="datetime1">
              <a:rPr lang="el-GR" smtClean="0"/>
              <a:t>18/7/2024</a:t>
            </a:fld>
            <a:endParaRPr lang="en-US"/>
          </a:p>
        </p:txBody>
      </p:sp>
      <p:sp>
        <p:nvSpPr>
          <p:cNvPr id="4" name="TextBox 3">
            <a:extLst>
              <a:ext uri="{FF2B5EF4-FFF2-40B4-BE49-F238E27FC236}">
                <a16:creationId xmlns:a16="http://schemas.microsoft.com/office/drawing/2014/main" id="{95B40640-BD09-CCAB-C628-7004FF65C0C5}"/>
              </a:ext>
            </a:extLst>
          </p:cNvPr>
          <p:cNvSpPr txBox="1"/>
          <p:nvPr/>
        </p:nvSpPr>
        <p:spPr>
          <a:xfrm>
            <a:off x="197126" y="4455665"/>
            <a:ext cx="6096000" cy="307777"/>
          </a:xfrm>
          <a:prstGeom prst="rect">
            <a:avLst/>
          </a:prstGeom>
          <a:noFill/>
        </p:spPr>
        <p:txBody>
          <a:bodyPr wrap="square">
            <a:spAutoFit/>
          </a:bodyPr>
          <a:lstStyle/>
          <a:p>
            <a:r>
              <a:rPr lang="en-US" sz="1400" dirty="0"/>
              <a:t>https://www.youtube.com/watch?v=37ajOyhcl_c</a:t>
            </a:r>
            <a:endParaRPr lang="el-GR" sz="1400" dirty="0"/>
          </a:p>
        </p:txBody>
      </p:sp>
      <p:pic>
        <p:nvPicPr>
          <p:cNvPr id="6" name="Εικόνα 5">
            <a:extLst>
              <a:ext uri="{FF2B5EF4-FFF2-40B4-BE49-F238E27FC236}">
                <a16:creationId xmlns:a16="http://schemas.microsoft.com/office/drawing/2014/main" id="{3F7CAA16-4CEC-4A47-433E-2A566C5F7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126" y="1531490"/>
            <a:ext cx="1905000" cy="2924175"/>
          </a:xfrm>
          <a:prstGeom prst="rect">
            <a:avLst/>
          </a:prstGeom>
        </p:spPr>
      </p:pic>
      <p:sp>
        <p:nvSpPr>
          <p:cNvPr id="8" name="TextBox 7">
            <a:extLst>
              <a:ext uri="{FF2B5EF4-FFF2-40B4-BE49-F238E27FC236}">
                <a16:creationId xmlns:a16="http://schemas.microsoft.com/office/drawing/2014/main" id="{026A3572-1C0E-001D-13D9-D155461041F1}"/>
              </a:ext>
            </a:extLst>
          </p:cNvPr>
          <p:cNvSpPr txBox="1"/>
          <p:nvPr/>
        </p:nvSpPr>
        <p:spPr>
          <a:xfrm>
            <a:off x="1340126" y="1162158"/>
            <a:ext cx="6096000" cy="369332"/>
          </a:xfrm>
          <a:prstGeom prst="rect">
            <a:avLst/>
          </a:prstGeom>
          <a:noFill/>
        </p:spPr>
        <p:txBody>
          <a:bodyPr wrap="square">
            <a:spAutoFit/>
          </a:bodyPr>
          <a:lstStyle/>
          <a:p>
            <a:r>
              <a:rPr lang="el-GR" b="1" dirty="0" err="1"/>
              <a:t>Ιάννης</a:t>
            </a:r>
            <a:r>
              <a:rPr lang="el-GR" b="1" dirty="0"/>
              <a:t> Ξενάκης</a:t>
            </a:r>
            <a:endParaRPr lang="el-GR" dirty="0"/>
          </a:p>
        </p:txBody>
      </p:sp>
      <p:sp>
        <p:nvSpPr>
          <p:cNvPr id="10" name="TextBox 9">
            <a:extLst>
              <a:ext uri="{FF2B5EF4-FFF2-40B4-BE49-F238E27FC236}">
                <a16:creationId xmlns:a16="http://schemas.microsoft.com/office/drawing/2014/main" id="{9AB5C1E9-4558-A4CC-CB8A-A6D3BAE28893}"/>
              </a:ext>
            </a:extLst>
          </p:cNvPr>
          <p:cNvSpPr txBox="1"/>
          <p:nvPr/>
        </p:nvSpPr>
        <p:spPr>
          <a:xfrm>
            <a:off x="8459895" y="885159"/>
            <a:ext cx="3506818" cy="646331"/>
          </a:xfrm>
          <a:prstGeom prst="rect">
            <a:avLst/>
          </a:prstGeom>
          <a:noFill/>
        </p:spPr>
        <p:txBody>
          <a:bodyPr wrap="square">
            <a:spAutoFit/>
          </a:bodyPr>
          <a:lstStyle/>
          <a:p>
            <a:endParaRPr lang="el-GR" dirty="0"/>
          </a:p>
          <a:p>
            <a:r>
              <a:rPr lang="el-GR" b="1" dirty="0"/>
              <a:t>Άλμπαν Μπεργκ</a:t>
            </a:r>
          </a:p>
        </p:txBody>
      </p:sp>
      <p:pic>
        <p:nvPicPr>
          <p:cNvPr id="12" name="Εικόνα 11">
            <a:extLst>
              <a:ext uri="{FF2B5EF4-FFF2-40B4-BE49-F238E27FC236}">
                <a16:creationId xmlns:a16="http://schemas.microsoft.com/office/drawing/2014/main" id="{E95A279A-0EFF-6644-F429-E241BE418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4955" y="1569590"/>
            <a:ext cx="1905000" cy="2886075"/>
          </a:xfrm>
          <a:prstGeom prst="rect">
            <a:avLst/>
          </a:prstGeom>
        </p:spPr>
      </p:pic>
      <p:sp>
        <p:nvSpPr>
          <p:cNvPr id="14" name="TextBox 13">
            <a:extLst>
              <a:ext uri="{FF2B5EF4-FFF2-40B4-BE49-F238E27FC236}">
                <a16:creationId xmlns:a16="http://schemas.microsoft.com/office/drawing/2014/main" id="{98C1AAA3-9B8D-A203-B047-9AF09DD81D24}"/>
              </a:ext>
            </a:extLst>
          </p:cNvPr>
          <p:cNvSpPr txBox="1"/>
          <p:nvPr/>
        </p:nvSpPr>
        <p:spPr>
          <a:xfrm>
            <a:off x="7436126" y="4831385"/>
            <a:ext cx="4755874" cy="307777"/>
          </a:xfrm>
          <a:prstGeom prst="rect">
            <a:avLst/>
          </a:prstGeom>
          <a:noFill/>
        </p:spPr>
        <p:txBody>
          <a:bodyPr wrap="square">
            <a:spAutoFit/>
          </a:bodyPr>
          <a:lstStyle/>
          <a:p>
            <a:r>
              <a:rPr lang="en-US" sz="1400" dirty="0"/>
              <a:t>https://www.youtube.com/watch?v=aqE5By_69OY</a:t>
            </a:r>
            <a:endParaRPr lang="el-GR" sz="1400" dirty="0"/>
          </a:p>
        </p:txBody>
      </p:sp>
    </p:spTree>
    <p:extLst>
      <p:ext uri="{BB962C8B-B14F-4D97-AF65-F5344CB8AC3E}">
        <p14:creationId xmlns:p14="http://schemas.microsoft.com/office/powerpoint/2010/main" val="3227236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F4814A-CB68-43C1-CF94-5D0F5EDE35C7}"/>
              </a:ext>
            </a:extLst>
          </p:cNvPr>
          <p:cNvSpPr>
            <a:spLocks noGrp="1"/>
          </p:cNvSpPr>
          <p:nvPr>
            <p:ph type="title"/>
          </p:nvPr>
        </p:nvSpPr>
        <p:spPr>
          <a:xfrm>
            <a:off x="1066800" y="642595"/>
            <a:ext cx="10058400" cy="262662"/>
          </a:xfrm>
        </p:spPr>
        <p:txBody>
          <a:bodyPr>
            <a:normAutofit fontScale="90000"/>
          </a:bodyPr>
          <a:lstStyle/>
          <a:p>
            <a:pPr algn="ctr"/>
            <a:r>
              <a:rPr lang="el-GR" dirty="0"/>
              <a:t>Μπαρόκ</a:t>
            </a:r>
          </a:p>
        </p:txBody>
      </p:sp>
      <p:sp>
        <p:nvSpPr>
          <p:cNvPr id="3" name="Θέση περιεχομένου 2">
            <a:extLst>
              <a:ext uri="{FF2B5EF4-FFF2-40B4-BE49-F238E27FC236}">
                <a16:creationId xmlns:a16="http://schemas.microsoft.com/office/drawing/2014/main" id="{436F8883-45DC-D858-9C73-E4F9ABA9035E}"/>
              </a:ext>
            </a:extLst>
          </p:cNvPr>
          <p:cNvSpPr>
            <a:spLocks noGrp="1"/>
          </p:cNvSpPr>
          <p:nvPr>
            <p:ph idx="1"/>
          </p:nvPr>
        </p:nvSpPr>
        <p:spPr>
          <a:xfrm>
            <a:off x="1066800" y="1086678"/>
            <a:ext cx="10058400" cy="4948362"/>
          </a:xfrm>
        </p:spPr>
        <p:txBody>
          <a:bodyPr/>
          <a:lstStyle/>
          <a:p>
            <a:pPr algn="just"/>
            <a:r>
              <a:rPr lang="el-GR" sz="2000" dirty="0"/>
              <a:t>Το </a:t>
            </a:r>
            <a:r>
              <a:rPr lang="el-GR" sz="2000" b="1" dirty="0"/>
              <a:t>Μπαρόκ</a:t>
            </a:r>
            <a:r>
              <a:rPr lang="el-GR" sz="2000" dirty="0"/>
              <a:t> αναφέρεται στην ιστορική περίοδο που ακολούθησε την Αναγέννηση αλλά και στο καλλιτεχνικό ύφος που διαμορφώθηκε την περίοδο αυτή. Το ύφος Μπαρόκ ήταν ένας τρόπος έκφρασης που γεννήθηκε στη Ρώμη και εξαπλώθηκε σχεδόν σε ολόκληρη την Ευρώπη. Χαρακτηρίστηκε από ένα έντονο δραματικό και συναισθηματικό στοιχείο και εφαρμόστηκε κυρίως στην αρχιτεκτονική, τη γλυπτική, τη μουσική, αλλά και τη ζωγραφική. </a:t>
            </a:r>
          </a:p>
          <a:p>
            <a:endParaRPr lang="el-GR" dirty="0"/>
          </a:p>
        </p:txBody>
      </p:sp>
      <p:sp>
        <p:nvSpPr>
          <p:cNvPr id="4" name="Θέση ημερομηνίας 3">
            <a:extLst>
              <a:ext uri="{FF2B5EF4-FFF2-40B4-BE49-F238E27FC236}">
                <a16:creationId xmlns:a16="http://schemas.microsoft.com/office/drawing/2014/main" id="{B34787FC-A5F1-C9F1-426B-F707C7974C2F}"/>
              </a:ext>
            </a:extLst>
          </p:cNvPr>
          <p:cNvSpPr>
            <a:spLocks noGrp="1"/>
          </p:cNvSpPr>
          <p:nvPr>
            <p:ph type="dt" sz="half" idx="10"/>
          </p:nvPr>
        </p:nvSpPr>
        <p:spPr/>
        <p:txBody>
          <a:bodyPr/>
          <a:lstStyle/>
          <a:p>
            <a:fld id="{22EF7337-642E-41C0-A996-E878DE5B1E2D}" type="datetime1">
              <a:rPr lang="el-GR" smtClean="0"/>
              <a:t>18/7/2024</a:t>
            </a:fld>
            <a:endParaRPr lang="en-US"/>
          </a:p>
        </p:txBody>
      </p:sp>
      <p:pic>
        <p:nvPicPr>
          <p:cNvPr id="6" name="Εικόνα 5">
            <a:extLst>
              <a:ext uri="{FF2B5EF4-FFF2-40B4-BE49-F238E27FC236}">
                <a16:creationId xmlns:a16="http://schemas.microsoft.com/office/drawing/2014/main" id="{710728F4-A0F0-8086-CEDD-9817D9B8C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28706">
            <a:off x="1260765" y="4143412"/>
            <a:ext cx="2390775" cy="1914525"/>
          </a:xfrm>
          <a:prstGeom prst="rect">
            <a:avLst/>
          </a:prstGeom>
        </p:spPr>
      </p:pic>
      <p:pic>
        <p:nvPicPr>
          <p:cNvPr id="7" name="Εικόνα 6">
            <a:extLst>
              <a:ext uri="{FF2B5EF4-FFF2-40B4-BE49-F238E27FC236}">
                <a16:creationId xmlns:a16="http://schemas.microsoft.com/office/drawing/2014/main" id="{3920F991-632B-EE73-B1DE-3804F4B18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44845">
            <a:off x="9090325" y="3766448"/>
            <a:ext cx="1914525" cy="2381250"/>
          </a:xfrm>
          <a:prstGeom prst="rect">
            <a:avLst/>
          </a:prstGeom>
        </p:spPr>
      </p:pic>
      <p:pic>
        <p:nvPicPr>
          <p:cNvPr id="9" name="Εικόνα 8">
            <a:extLst>
              <a:ext uri="{FF2B5EF4-FFF2-40B4-BE49-F238E27FC236}">
                <a16:creationId xmlns:a16="http://schemas.microsoft.com/office/drawing/2014/main" id="{12193C9D-CE52-443B-4975-FCA9783469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37222">
            <a:off x="5985149" y="4095251"/>
            <a:ext cx="2961853" cy="2008663"/>
          </a:xfrm>
          <a:prstGeom prst="rect">
            <a:avLst/>
          </a:prstGeom>
        </p:spPr>
      </p:pic>
      <p:pic>
        <p:nvPicPr>
          <p:cNvPr id="11" name="Εικόνα 10">
            <a:extLst>
              <a:ext uri="{FF2B5EF4-FFF2-40B4-BE49-F238E27FC236}">
                <a16:creationId xmlns:a16="http://schemas.microsoft.com/office/drawing/2014/main" id="{BA458AC2-E714-957A-35D8-CBBBF48BA7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27707">
            <a:off x="3704033" y="3799457"/>
            <a:ext cx="2121783" cy="2602434"/>
          </a:xfrm>
          <a:prstGeom prst="rect">
            <a:avLst/>
          </a:prstGeom>
        </p:spPr>
      </p:pic>
    </p:spTree>
    <p:extLst>
      <p:ext uri="{BB962C8B-B14F-4D97-AF65-F5344CB8AC3E}">
        <p14:creationId xmlns:p14="http://schemas.microsoft.com/office/powerpoint/2010/main" val="403185528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1DC89D8-2D65-A2BA-1BBD-CAF277B43E4F}"/>
              </a:ext>
            </a:extLst>
          </p:cNvPr>
          <p:cNvSpPr>
            <a:spLocks noGrp="1"/>
          </p:cNvSpPr>
          <p:nvPr>
            <p:ph type="dt" sz="half" idx="10"/>
          </p:nvPr>
        </p:nvSpPr>
        <p:spPr/>
        <p:txBody>
          <a:bodyPr/>
          <a:lstStyle/>
          <a:p>
            <a:fld id="{5E55D1BC-25AA-49FA-931F-2B51A7604E1A}" type="datetime1">
              <a:rPr lang="el-GR" smtClean="0"/>
              <a:t>18/7/2024</a:t>
            </a:fld>
            <a:endParaRPr lang="en-US"/>
          </a:p>
        </p:txBody>
      </p:sp>
      <p:sp>
        <p:nvSpPr>
          <p:cNvPr id="4" name="TextBox 3">
            <a:extLst>
              <a:ext uri="{FF2B5EF4-FFF2-40B4-BE49-F238E27FC236}">
                <a16:creationId xmlns:a16="http://schemas.microsoft.com/office/drawing/2014/main" id="{361ECC57-FE5C-0A6E-1738-94CDB60BAEF6}"/>
              </a:ext>
            </a:extLst>
          </p:cNvPr>
          <p:cNvSpPr txBox="1"/>
          <p:nvPr/>
        </p:nvSpPr>
        <p:spPr>
          <a:xfrm>
            <a:off x="6957391" y="4678881"/>
            <a:ext cx="6096000" cy="830997"/>
          </a:xfrm>
          <a:prstGeom prst="rect">
            <a:avLst/>
          </a:prstGeom>
          <a:noFill/>
        </p:spPr>
        <p:txBody>
          <a:bodyPr wrap="square">
            <a:spAutoFit/>
          </a:bodyPr>
          <a:lstStyle/>
          <a:p>
            <a:r>
              <a:rPr lang="el-GR" sz="2400" dirty="0"/>
              <a:t>Δανιήλ </a:t>
            </a:r>
            <a:r>
              <a:rPr lang="el-GR" sz="2400" dirty="0" err="1"/>
              <a:t>Κολανιάν</a:t>
            </a:r>
            <a:r>
              <a:rPr lang="el-GR" sz="2400" dirty="0"/>
              <a:t> </a:t>
            </a:r>
          </a:p>
          <a:p>
            <a:r>
              <a:rPr lang="el-GR" sz="2400" dirty="0"/>
              <a:t>Γ4 2ο γυμνάσιο Γέρακα</a:t>
            </a:r>
          </a:p>
        </p:txBody>
      </p:sp>
      <p:sp>
        <p:nvSpPr>
          <p:cNvPr id="6" name="TextBox 5">
            <a:extLst>
              <a:ext uri="{FF2B5EF4-FFF2-40B4-BE49-F238E27FC236}">
                <a16:creationId xmlns:a16="http://schemas.microsoft.com/office/drawing/2014/main" id="{1A36B998-0A3D-C75D-2781-FD15C78F5C3D}"/>
              </a:ext>
            </a:extLst>
          </p:cNvPr>
          <p:cNvSpPr txBox="1"/>
          <p:nvPr/>
        </p:nvSpPr>
        <p:spPr>
          <a:xfrm>
            <a:off x="4333461" y="1148067"/>
            <a:ext cx="2888974" cy="461665"/>
          </a:xfrm>
          <a:prstGeom prst="rect">
            <a:avLst/>
          </a:prstGeom>
          <a:noFill/>
        </p:spPr>
        <p:txBody>
          <a:bodyPr wrap="square">
            <a:spAutoFit/>
          </a:bodyPr>
          <a:lstStyle/>
          <a:p>
            <a:r>
              <a:rPr lang="el-GR" sz="2400" dirty="0"/>
              <a:t>Πηγή: </a:t>
            </a:r>
            <a:r>
              <a:rPr lang="el-GR" sz="2400" dirty="0" err="1"/>
              <a:t>Βικιπαίδεια</a:t>
            </a:r>
            <a:endParaRPr lang="el-GR" sz="2400" dirty="0"/>
          </a:p>
        </p:txBody>
      </p:sp>
    </p:spTree>
    <p:extLst>
      <p:ext uri="{BB962C8B-B14F-4D97-AF65-F5344CB8AC3E}">
        <p14:creationId xmlns:p14="http://schemas.microsoft.com/office/powerpoint/2010/main" val="581063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13AA22-F00D-2536-4332-FCA809D025B9}"/>
              </a:ext>
            </a:extLst>
          </p:cNvPr>
          <p:cNvSpPr>
            <a:spLocks noGrp="1"/>
          </p:cNvSpPr>
          <p:nvPr>
            <p:ph type="title"/>
          </p:nvPr>
        </p:nvSpPr>
        <p:spPr/>
        <p:txBody>
          <a:bodyPr/>
          <a:lstStyle/>
          <a:p>
            <a:pPr algn="ctr"/>
            <a:r>
              <a:rPr lang="el-GR" dirty="0"/>
              <a:t>Μπαρόκ</a:t>
            </a:r>
          </a:p>
        </p:txBody>
      </p:sp>
      <p:sp>
        <p:nvSpPr>
          <p:cNvPr id="3" name="Θέση περιεχομένου 2">
            <a:extLst>
              <a:ext uri="{FF2B5EF4-FFF2-40B4-BE49-F238E27FC236}">
                <a16:creationId xmlns:a16="http://schemas.microsoft.com/office/drawing/2014/main" id="{3F4AD785-F138-3B8F-CC25-EC7865E8BC16}"/>
              </a:ext>
            </a:extLst>
          </p:cNvPr>
          <p:cNvSpPr>
            <a:spLocks noGrp="1"/>
          </p:cNvSpPr>
          <p:nvPr>
            <p:ph idx="1"/>
          </p:nvPr>
        </p:nvSpPr>
        <p:spPr/>
        <p:txBody>
          <a:bodyPr/>
          <a:lstStyle/>
          <a:p>
            <a:pPr algn="just"/>
            <a:r>
              <a:rPr lang="el-GR" sz="2000" dirty="0"/>
              <a:t>Σκοπός του μπαρόκ είναι να εντυπωσιάσει και να εξυψώσει τον άνθρωπο μέσα από τα πάθη και τα συναισθήματά του. Σε αντίθεση με τον ρομαντισμό, ο άνθρωπος δεν εκλαμβάνεται ως μονάδα αλλά ως μέρος ενός συνόλου. Στο μπαρόκ ύφος, υπάρχουν έντονα τα στοιχεία του ορθολογισμού (πραγματικότητα).</a:t>
            </a:r>
          </a:p>
          <a:p>
            <a:endParaRPr lang="el-GR" dirty="0"/>
          </a:p>
        </p:txBody>
      </p:sp>
      <p:sp>
        <p:nvSpPr>
          <p:cNvPr id="4" name="Θέση ημερομηνίας 3">
            <a:extLst>
              <a:ext uri="{FF2B5EF4-FFF2-40B4-BE49-F238E27FC236}">
                <a16:creationId xmlns:a16="http://schemas.microsoft.com/office/drawing/2014/main" id="{11AFEB43-4C9B-1ABC-F0F2-40F716D96A4C}"/>
              </a:ext>
            </a:extLst>
          </p:cNvPr>
          <p:cNvSpPr>
            <a:spLocks noGrp="1"/>
          </p:cNvSpPr>
          <p:nvPr>
            <p:ph type="dt" sz="half" idx="10"/>
          </p:nvPr>
        </p:nvSpPr>
        <p:spPr/>
        <p:txBody>
          <a:bodyPr/>
          <a:lstStyle/>
          <a:p>
            <a:fld id="{22EF7337-642E-41C0-A996-E878DE5B1E2D}" type="datetime1">
              <a:rPr lang="el-GR" smtClean="0"/>
              <a:t>18/7/2024</a:t>
            </a:fld>
            <a:endParaRPr lang="en-US"/>
          </a:p>
        </p:txBody>
      </p:sp>
      <p:pic>
        <p:nvPicPr>
          <p:cNvPr id="5" name="Εικόνα 4">
            <a:extLst>
              <a:ext uri="{FF2B5EF4-FFF2-40B4-BE49-F238E27FC236}">
                <a16:creationId xmlns:a16="http://schemas.microsoft.com/office/drawing/2014/main" id="{DC1DFE26-5022-FA62-E044-B494A3621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9637" y="3824308"/>
            <a:ext cx="1704975" cy="2676525"/>
          </a:xfrm>
          <a:prstGeom prst="rect">
            <a:avLst/>
          </a:prstGeom>
        </p:spPr>
      </p:pic>
    </p:spTree>
    <p:extLst>
      <p:ext uri="{BB962C8B-B14F-4D97-AF65-F5344CB8AC3E}">
        <p14:creationId xmlns:p14="http://schemas.microsoft.com/office/powerpoint/2010/main" val="1356675124"/>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F8D6DF-C731-6B2B-289C-68D174F96E67}"/>
              </a:ext>
            </a:extLst>
          </p:cNvPr>
          <p:cNvSpPr>
            <a:spLocks noGrp="1"/>
          </p:cNvSpPr>
          <p:nvPr>
            <p:ph type="title"/>
          </p:nvPr>
        </p:nvSpPr>
        <p:spPr/>
        <p:txBody>
          <a:bodyPr/>
          <a:lstStyle/>
          <a:p>
            <a:pPr algn="ctr"/>
            <a:r>
              <a:rPr lang="el-GR" dirty="0"/>
              <a:t>Μπαρόκ</a:t>
            </a:r>
          </a:p>
        </p:txBody>
      </p:sp>
      <p:sp>
        <p:nvSpPr>
          <p:cNvPr id="3" name="Θέση περιεχομένου 2">
            <a:extLst>
              <a:ext uri="{FF2B5EF4-FFF2-40B4-BE49-F238E27FC236}">
                <a16:creationId xmlns:a16="http://schemas.microsoft.com/office/drawing/2014/main" id="{E28D742B-D098-A05E-1F77-4FE2CF4B83ED}"/>
              </a:ext>
            </a:extLst>
          </p:cNvPr>
          <p:cNvSpPr>
            <a:spLocks noGrp="1"/>
          </p:cNvSpPr>
          <p:nvPr>
            <p:ph idx="1"/>
          </p:nvPr>
        </p:nvSpPr>
        <p:spPr/>
        <p:txBody>
          <a:bodyPr/>
          <a:lstStyle/>
          <a:p>
            <a:pPr algn="just"/>
            <a:r>
              <a:rPr lang="el-GR" sz="2000" dirty="0"/>
              <a:t>Η λέξη</a:t>
            </a:r>
            <a:r>
              <a:rPr lang="el-GR" sz="2000" b="1" dirty="0"/>
              <a:t> μπαρόκ </a:t>
            </a:r>
            <a:r>
              <a:rPr lang="el-GR" sz="2000" dirty="0"/>
              <a:t>σημαίνει το ακανόνιστο μαργαριτάρι και ως επίθετο αναφέρεται στην έννοια του ασυνήθιστου ή παράδοξου. Η επιτυχία του Μπαρόκ οφείλεται και στην στήριξη της Καθολικής εκκλησίας, η οποία χρησιμοποίησε την τεχνοτροπία του και το δραματικό του ύφος για την αναπαράσταση πολλών θρησκευτικών θεμάτων που προκαλούσαν την συναισθηματική συμμετοχή του θεατή. Επιπλέον, η αριστοκρατία της εποχής και η βασιλική εξουσία ευνοήθηκε από το επιβλητικό ύφος του μπαρόκ για την κατασκευή ανάλογων κτιρίων ή παλατιών που ενίσχυαν το κύρος της. </a:t>
            </a:r>
          </a:p>
          <a:p>
            <a:endParaRPr lang="el-GR" dirty="0"/>
          </a:p>
        </p:txBody>
      </p:sp>
      <p:sp>
        <p:nvSpPr>
          <p:cNvPr id="4" name="Θέση ημερομηνίας 3">
            <a:extLst>
              <a:ext uri="{FF2B5EF4-FFF2-40B4-BE49-F238E27FC236}">
                <a16:creationId xmlns:a16="http://schemas.microsoft.com/office/drawing/2014/main" id="{C004E0E9-C7A2-B9C7-A0B7-8C2D357F3D1C}"/>
              </a:ext>
            </a:extLst>
          </p:cNvPr>
          <p:cNvSpPr>
            <a:spLocks noGrp="1"/>
          </p:cNvSpPr>
          <p:nvPr>
            <p:ph type="dt" sz="half" idx="10"/>
          </p:nvPr>
        </p:nvSpPr>
        <p:spPr/>
        <p:txBody>
          <a:bodyPr/>
          <a:lstStyle/>
          <a:p>
            <a:fld id="{22EF7337-642E-41C0-A996-E878DE5B1E2D}" type="datetime1">
              <a:rPr lang="el-GR" smtClean="0"/>
              <a:t>18/7/2024</a:t>
            </a:fld>
            <a:endParaRPr lang="en-US"/>
          </a:p>
        </p:txBody>
      </p:sp>
    </p:spTree>
    <p:extLst>
      <p:ext uri="{BB962C8B-B14F-4D97-AF65-F5344CB8AC3E}">
        <p14:creationId xmlns:p14="http://schemas.microsoft.com/office/powerpoint/2010/main" val="2979552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48A0F5-8168-398D-18BF-884A71A29535}"/>
              </a:ext>
            </a:extLst>
          </p:cNvPr>
          <p:cNvSpPr>
            <a:spLocks noGrp="1"/>
          </p:cNvSpPr>
          <p:nvPr>
            <p:ph type="title"/>
          </p:nvPr>
        </p:nvSpPr>
        <p:spPr>
          <a:xfrm>
            <a:off x="1066800" y="642594"/>
            <a:ext cx="10058400" cy="1013928"/>
          </a:xfrm>
        </p:spPr>
        <p:txBody>
          <a:bodyPr>
            <a:normAutofit/>
          </a:bodyPr>
          <a:lstStyle/>
          <a:p>
            <a:r>
              <a:rPr lang="el-GR" sz="2400" b="1" dirty="0"/>
              <a:t>Κυριότεροι εκπρόσωποι του </a:t>
            </a:r>
            <a:r>
              <a:rPr lang="el-GR" sz="2400" b="1" dirty="0" err="1"/>
              <a:t>Μπαροκ</a:t>
            </a:r>
            <a:r>
              <a:rPr lang="el-GR" sz="2400" b="1" dirty="0"/>
              <a:t> στη ζωγραφική</a:t>
            </a:r>
            <a:endParaRPr lang="el-GR" sz="2400" dirty="0"/>
          </a:p>
        </p:txBody>
      </p:sp>
      <p:sp>
        <p:nvSpPr>
          <p:cNvPr id="3" name="Θέση περιεχομένου 2">
            <a:extLst>
              <a:ext uri="{FF2B5EF4-FFF2-40B4-BE49-F238E27FC236}">
                <a16:creationId xmlns:a16="http://schemas.microsoft.com/office/drawing/2014/main" id="{3444153B-F141-FB12-47F5-D120047BD3C9}"/>
              </a:ext>
            </a:extLst>
          </p:cNvPr>
          <p:cNvSpPr>
            <a:spLocks noGrp="1"/>
          </p:cNvSpPr>
          <p:nvPr>
            <p:ph idx="1"/>
          </p:nvPr>
        </p:nvSpPr>
        <p:spPr>
          <a:xfrm>
            <a:off x="1066800" y="1484244"/>
            <a:ext cx="1875183" cy="490400"/>
          </a:xfrm>
        </p:spPr>
        <p:txBody>
          <a:bodyPr>
            <a:normAutofit/>
          </a:bodyPr>
          <a:lstStyle/>
          <a:p>
            <a:r>
              <a:rPr lang="el-GR" dirty="0"/>
              <a:t>Καναβάτσο</a:t>
            </a:r>
          </a:p>
        </p:txBody>
      </p:sp>
      <p:sp>
        <p:nvSpPr>
          <p:cNvPr id="4" name="Θέση ημερομηνίας 3">
            <a:extLst>
              <a:ext uri="{FF2B5EF4-FFF2-40B4-BE49-F238E27FC236}">
                <a16:creationId xmlns:a16="http://schemas.microsoft.com/office/drawing/2014/main" id="{A64B1311-66E0-CC10-BCE1-BAF111E04016}"/>
              </a:ext>
            </a:extLst>
          </p:cNvPr>
          <p:cNvSpPr>
            <a:spLocks noGrp="1"/>
          </p:cNvSpPr>
          <p:nvPr>
            <p:ph type="dt" sz="half" idx="10"/>
          </p:nvPr>
        </p:nvSpPr>
        <p:spPr/>
        <p:txBody>
          <a:bodyPr/>
          <a:lstStyle/>
          <a:p>
            <a:fld id="{22EF7337-642E-41C0-A996-E878DE5B1E2D}" type="datetime1">
              <a:rPr lang="el-GR" smtClean="0"/>
              <a:t>18/7/2024</a:t>
            </a:fld>
            <a:endParaRPr lang="en-US"/>
          </a:p>
        </p:txBody>
      </p:sp>
      <p:pic>
        <p:nvPicPr>
          <p:cNvPr id="6" name="Εικόνα 5">
            <a:extLst>
              <a:ext uri="{FF2B5EF4-FFF2-40B4-BE49-F238E27FC236}">
                <a16:creationId xmlns:a16="http://schemas.microsoft.com/office/drawing/2014/main" id="{D8548945-9198-D1EE-B169-A5BC9FBE4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501" y="2137016"/>
            <a:ext cx="2241482" cy="2252869"/>
          </a:xfrm>
          <a:prstGeom prst="rect">
            <a:avLst/>
          </a:prstGeom>
        </p:spPr>
      </p:pic>
      <p:sp>
        <p:nvSpPr>
          <p:cNvPr id="8" name="TextBox 7">
            <a:extLst>
              <a:ext uri="{FF2B5EF4-FFF2-40B4-BE49-F238E27FC236}">
                <a16:creationId xmlns:a16="http://schemas.microsoft.com/office/drawing/2014/main" id="{3E6D99BF-5AAF-A344-2660-4A605C7580DB}"/>
              </a:ext>
            </a:extLst>
          </p:cNvPr>
          <p:cNvSpPr txBox="1"/>
          <p:nvPr/>
        </p:nvSpPr>
        <p:spPr>
          <a:xfrm>
            <a:off x="4518992" y="1519103"/>
            <a:ext cx="6096000" cy="369332"/>
          </a:xfrm>
          <a:prstGeom prst="rect">
            <a:avLst/>
          </a:prstGeom>
          <a:noFill/>
        </p:spPr>
        <p:txBody>
          <a:bodyPr wrap="square">
            <a:spAutoFit/>
          </a:bodyPr>
          <a:lstStyle/>
          <a:p>
            <a:r>
              <a:rPr lang="el-GR" dirty="0"/>
              <a:t>Ρέμπραντ</a:t>
            </a:r>
          </a:p>
        </p:txBody>
      </p:sp>
      <p:pic>
        <p:nvPicPr>
          <p:cNvPr id="10" name="Εικόνα 9">
            <a:extLst>
              <a:ext uri="{FF2B5EF4-FFF2-40B4-BE49-F238E27FC236}">
                <a16:creationId xmlns:a16="http://schemas.microsoft.com/office/drawing/2014/main" id="{7C9EBFD7-E752-DB99-CC55-C2C19F43B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763" y="1974643"/>
            <a:ext cx="2038277" cy="2577616"/>
          </a:xfrm>
          <a:prstGeom prst="rect">
            <a:avLst/>
          </a:prstGeom>
        </p:spPr>
      </p:pic>
      <p:sp>
        <p:nvSpPr>
          <p:cNvPr id="12" name="TextBox 11">
            <a:extLst>
              <a:ext uri="{FF2B5EF4-FFF2-40B4-BE49-F238E27FC236}">
                <a16:creationId xmlns:a16="http://schemas.microsoft.com/office/drawing/2014/main" id="{2A83BE1B-D463-878C-D7BE-B489075487D3}"/>
              </a:ext>
            </a:extLst>
          </p:cNvPr>
          <p:cNvSpPr txBox="1"/>
          <p:nvPr/>
        </p:nvSpPr>
        <p:spPr>
          <a:xfrm>
            <a:off x="7256794" y="1492667"/>
            <a:ext cx="6096000" cy="369332"/>
          </a:xfrm>
          <a:prstGeom prst="rect">
            <a:avLst/>
          </a:prstGeom>
          <a:noFill/>
        </p:spPr>
        <p:txBody>
          <a:bodyPr wrap="square">
            <a:spAutoFit/>
          </a:bodyPr>
          <a:lstStyle/>
          <a:p>
            <a:r>
              <a:rPr lang="el-GR" dirty="0"/>
              <a:t>Πέτερ Πάουλ </a:t>
            </a:r>
            <a:r>
              <a:rPr lang="el-GR" dirty="0" err="1"/>
              <a:t>Ρούμπενς</a:t>
            </a:r>
            <a:endParaRPr lang="el-GR" dirty="0"/>
          </a:p>
        </p:txBody>
      </p:sp>
      <p:pic>
        <p:nvPicPr>
          <p:cNvPr id="14" name="Εικόνα 13">
            <a:extLst>
              <a:ext uri="{FF2B5EF4-FFF2-40B4-BE49-F238E27FC236}">
                <a16:creationId xmlns:a16="http://schemas.microsoft.com/office/drawing/2014/main" id="{5CD7B358-9E2A-5C43-8037-746FD43C71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8916" y="2235751"/>
            <a:ext cx="1828800" cy="1969465"/>
          </a:xfrm>
          <a:prstGeom prst="rect">
            <a:avLst/>
          </a:prstGeom>
        </p:spPr>
      </p:pic>
    </p:spTree>
    <p:extLst>
      <p:ext uri="{BB962C8B-B14F-4D97-AF65-F5344CB8AC3E}">
        <p14:creationId xmlns:p14="http://schemas.microsoft.com/office/powerpoint/2010/main" val="2319520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DD770653-44AF-6697-B6D8-C05CBEA2FAE8}"/>
              </a:ext>
            </a:extLst>
          </p:cNvPr>
          <p:cNvSpPr>
            <a:spLocks noGrp="1"/>
          </p:cNvSpPr>
          <p:nvPr>
            <p:ph type="dt" sz="half" idx="10"/>
          </p:nvPr>
        </p:nvSpPr>
        <p:spPr/>
        <p:txBody>
          <a:bodyPr/>
          <a:lstStyle/>
          <a:p>
            <a:fld id="{5E55D1BC-25AA-49FA-931F-2B51A7604E1A}" type="datetime1">
              <a:rPr lang="el-GR" smtClean="0"/>
              <a:t>18/7/2024</a:t>
            </a:fld>
            <a:endParaRPr lang="en-US"/>
          </a:p>
        </p:txBody>
      </p:sp>
      <p:pic>
        <p:nvPicPr>
          <p:cNvPr id="6" name="Εικόνα 5">
            <a:extLst>
              <a:ext uri="{FF2B5EF4-FFF2-40B4-BE49-F238E27FC236}">
                <a16:creationId xmlns:a16="http://schemas.microsoft.com/office/drawing/2014/main" id="{71D8D943-B663-CACB-2264-AED38608C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335" y="764485"/>
            <a:ext cx="2439229" cy="2412724"/>
          </a:xfrm>
          <a:prstGeom prst="rect">
            <a:avLst/>
          </a:prstGeom>
        </p:spPr>
      </p:pic>
      <p:sp>
        <p:nvSpPr>
          <p:cNvPr id="8" name="TextBox 7">
            <a:extLst>
              <a:ext uri="{FF2B5EF4-FFF2-40B4-BE49-F238E27FC236}">
                <a16:creationId xmlns:a16="http://schemas.microsoft.com/office/drawing/2014/main" id="{36F52E82-6D40-DC59-8923-3CE9274EC13A}"/>
              </a:ext>
            </a:extLst>
          </p:cNvPr>
          <p:cNvSpPr txBox="1"/>
          <p:nvPr/>
        </p:nvSpPr>
        <p:spPr>
          <a:xfrm>
            <a:off x="3538330" y="764485"/>
            <a:ext cx="6096000" cy="369332"/>
          </a:xfrm>
          <a:prstGeom prst="rect">
            <a:avLst/>
          </a:prstGeom>
          <a:noFill/>
        </p:spPr>
        <p:txBody>
          <a:bodyPr wrap="square">
            <a:spAutoFit/>
          </a:bodyPr>
          <a:lstStyle/>
          <a:p>
            <a:r>
              <a:rPr lang="el-GR" dirty="0"/>
              <a:t>Πέτερ Πάουλ </a:t>
            </a:r>
            <a:r>
              <a:rPr lang="el-GR" dirty="0" err="1"/>
              <a:t>Ρούμπενς</a:t>
            </a:r>
            <a:endParaRPr lang="el-GR" dirty="0"/>
          </a:p>
        </p:txBody>
      </p:sp>
      <p:pic>
        <p:nvPicPr>
          <p:cNvPr id="10" name="Εικόνα 9">
            <a:extLst>
              <a:ext uri="{FF2B5EF4-FFF2-40B4-BE49-F238E27FC236}">
                <a16:creationId xmlns:a16="http://schemas.microsoft.com/office/drawing/2014/main" id="{00959AD1-7CF1-97B9-3F3A-15B55D44DD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6139" y="949151"/>
            <a:ext cx="1914525" cy="2381250"/>
          </a:xfrm>
          <a:prstGeom prst="rect">
            <a:avLst/>
          </a:prstGeom>
        </p:spPr>
      </p:pic>
      <p:sp>
        <p:nvSpPr>
          <p:cNvPr id="12" name="TextBox 11">
            <a:extLst>
              <a:ext uri="{FF2B5EF4-FFF2-40B4-BE49-F238E27FC236}">
                <a16:creationId xmlns:a16="http://schemas.microsoft.com/office/drawing/2014/main" id="{BA9E2921-BF17-E3F7-E405-598F29C846F4}"/>
              </a:ext>
            </a:extLst>
          </p:cNvPr>
          <p:cNvSpPr txBox="1"/>
          <p:nvPr/>
        </p:nvSpPr>
        <p:spPr>
          <a:xfrm>
            <a:off x="8703316" y="3030430"/>
            <a:ext cx="6096000" cy="369332"/>
          </a:xfrm>
          <a:prstGeom prst="rect">
            <a:avLst/>
          </a:prstGeom>
          <a:noFill/>
        </p:spPr>
        <p:txBody>
          <a:bodyPr wrap="square">
            <a:spAutoFit/>
          </a:bodyPr>
          <a:lstStyle/>
          <a:p>
            <a:r>
              <a:rPr lang="el-GR" dirty="0"/>
              <a:t>Ρέμπραντ</a:t>
            </a:r>
          </a:p>
        </p:txBody>
      </p:sp>
      <p:pic>
        <p:nvPicPr>
          <p:cNvPr id="14" name="Εικόνα 13">
            <a:extLst>
              <a:ext uri="{FF2B5EF4-FFF2-40B4-BE49-F238E27FC236}">
                <a16:creationId xmlns:a16="http://schemas.microsoft.com/office/drawing/2014/main" id="{9468A427-5042-894D-6CD8-A9352AC6FC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2161" y="3541395"/>
            <a:ext cx="1704975" cy="2676525"/>
          </a:xfrm>
          <a:prstGeom prst="rect">
            <a:avLst/>
          </a:prstGeom>
        </p:spPr>
      </p:pic>
      <p:sp>
        <p:nvSpPr>
          <p:cNvPr id="16" name="TextBox 15">
            <a:extLst>
              <a:ext uri="{FF2B5EF4-FFF2-40B4-BE49-F238E27FC236}">
                <a16:creationId xmlns:a16="http://schemas.microsoft.com/office/drawing/2014/main" id="{394FD15F-EF7F-BB6F-1D2E-0E183E2349C7}"/>
              </a:ext>
            </a:extLst>
          </p:cNvPr>
          <p:cNvSpPr txBox="1"/>
          <p:nvPr/>
        </p:nvSpPr>
        <p:spPr>
          <a:xfrm>
            <a:off x="3747136" y="5908849"/>
            <a:ext cx="7401338" cy="369332"/>
          </a:xfrm>
          <a:prstGeom prst="rect">
            <a:avLst/>
          </a:prstGeom>
          <a:noFill/>
        </p:spPr>
        <p:txBody>
          <a:bodyPr wrap="square">
            <a:spAutoFit/>
          </a:bodyPr>
          <a:lstStyle/>
          <a:p>
            <a:r>
              <a:rPr lang="el-GR" dirty="0"/>
              <a:t>Καναβάτσο</a:t>
            </a:r>
          </a:p>
        </p:txBody>
      </p:sp>
    </p:spTree>
    <p:extLst>
      <p:ext uri="{BB962C8B-B14F-4D97-AF65-F5344CB8AC3E}">
        <p14:creationId xmlns:p14="http://schemas.microsoft.com/office/powerpoint/2010/main" val="363082982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48EDEF15-6018-5F09-246E-860ACAF94E39}"/>
              </a:ext>
            </a:extLst>
          </p:cNvPr>
          <p:cNvSpPr>
            <a:spLocks noGrp="1"/>
          </p:cNvSpPr>
          <p:nvPr>
            <p:ph type="dt" sz="half" idx="10"/>
          </p:nvPr>
        </p:nvSpPr>
        <p:spPr/>
        <p:txBody>
          <a:bodyPr/>
          <a:lstStyle/>
          <a:p>
            <a:fld id="{5E55D1BC-25AA-49FA-931F-2B51A7604E1A}" type="datetime1">
              <a:rPr lang="el-GR" smtClean="0"/>
              <a:t>18/7/2024</a:t>
            </a:fld>
            <a:endParaRPr lang="en-US"/>
          </a:p>
        </p:txBody>
      </p:sp>
      <p:sp>
        <p:nvSpPr>
          <p:cNvPr id="4" name="TextBox 3">
            <a:extLst>
              <a:ext uri="{FF2B5EF4-FFF2-40B4-BE49-F238E27FC236}">
                <a16:creationId xmlns:a16="http://schemas.microsoft.com/office/drawing/2014/main" id="{B556C3EE-D54F-9823-C35E-9A61F1325E72}"/>
              </a:ext>
            </a:extLst>
          </p:cNvPr>
          <p:cNvSpPr txBox="1"/>
          <p:nvPr/>
        </p:nvSpPr>
        <p:spPr>
          <a:xfrm>
            <a:off x="3419060" y="114157"/>
            <a:ext cx="4346714" cy="369332"/>
          </a:xfrm>
          <a:prstGeom prst="rect">
            <a:avLst/>
          </a:prstGeom>
          <a:noFill/>
        </p:spPr>
        <p:txBody>
          <a:bodyPr wrap="square">
            <a:spAutoFit/>
          </a:bodyPr>
          <a:lstStyle/>
          <a:p>
            <a:r>
              <a:rPr lang="el-GR" dirty="0"/>
              <a:t>Γιόχαν </a:t>
            </a:r>
            <a:r>
              <a:rPr lang="el-GR" dirty="0" err="1"/>
              <a:t>Σεμπάστιαν</a:t>
            </a:r>
            <a:r>
              <a:rPr lang="el-GR" dirty="0"/>
              <a:t> Μπαχ (Συνθέτης) </a:t>
            </a:r>
            <a:endParaRPr lang="el-GR" sz="1800" dirty="0"/>
          </a:p>
        </p:txBody>
      </p:sp>
      <p:sp>
        <p:nvSpPr>
          <p:cNvPr id="6" name="TextBox 5">
            <a:extLst>
              <a:ext uri="{FF2B5EF4-FFF2-40B4-BE49-F238E27FC236}">
                <a16:creationId xmlns:a16="http://schemas.microsoft.com/office/drawing/2014/main" id="{734B5280-3A3A-AF97-2187-6B266AACB4E4}"/>
              </a:ext>
            </a:extLst>
          </p:cNvPr>
          <p:cNvSpPr txBox="1"/>
          <p:nvPr/>
        </p:nvSpPr>
        <p:spPr>
          <a:xfrm>
            <a:off x="2385392" y="483489"/>
            <a:ext cx="6096000" cy="646331"/>
          </a:xfrm>
          <a:prstGeom prst="rect">
            <a:avLst/>
          </a:prstGeom>
          <a:noFill/>
        </p:spPr>
        <p:txBody>
          <a:bodyPr wrap="square">
            <a:spAutoFit/>
          </a:bodyPr>
          <a:lstStyle/>
          <a:p>
            <a:r>
              <a:rPr lang="el-GR" dirty="0"/>
              <a:t>Ο θάνατος του σηματοδοτεί και το τέλος της μπαρόκ περιόδου</a:t>
            </a:r>
          </a:p>
        </p:txBody>
      </p:sp>
      <p:pic>
        <p:nvPicPr>
          <p:cNvPr id="8" name="Εικόνα 7">
            <a:extLst>
              <a:ext uri="{FF2B5EF4-FFF2-40B4-BE49-F238E27FC236}">
                <a16:creationId xmlns:a16="http://schemas.microsoft.com/office/drawing/2014/main" id="{8169845C-C6AA-7599-81AB-D8A6575E5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9220" y="1725992"/>
            <a:ext cx="2867439" cy="3406016"/>
          </a:xfrm>
          <a:prstGeom prst="rect">
            <a:avLst/>
          </a:prstGeom>
        </p:spPr>
      </p:pic>
      <p:sp>
        <p:nvSpPr>
          <p:cNvPr id="10" name="TextBox 9">
            <a:extLst>
              <a:ext uri="{FF2B5EF4-FFF2-40B4-BE49-F238E27FC236}">
                <a16:creationId xmlns:a16="http://schemas.microsoft.com/office/drawing/2014/main" id="{5668E137-DC6B-782E-1582-ACBC97AA8BEC}"/>
              </a:ext>
            </a:extLst>
          </p:cNvPr>
          <p:cNvSpPr txBox="1"/>
          <p:nvPr/>
        </p:nvSpPr>
        <p:spPr>
          <a:xfrm>
            <a:off x="2801203" y="5761105"/>
            <a:ext cx="6093724" cy="369332"/>
          </a:xfrm>
          <a:prstGeom prst="rect">
            <a:avLst/>
          </a:prstGeom>
          <a:noFill/>
        </p:spPr>
        <p:txBody>
          <a:bodyPr wrap="square">
            <a:spAutoFit/>
          </a:bodyPr>
          <a:lstStyle/>
          <a:p>
            <a:r>
              <a:rPr lang="en-US" dirty="0"/>
              <a:t>https://www.youtube.com/watch?v=ho9rZjlsyYY</a:t>
            </a:r>
            <a:endParaRPr lang="el-GR" dirty="0"/>
          </a:p>
        </p:txBody>
      </p:sp>
    </p:spTree>
    <p:extLst>
      <p:ext uri="{BB962C8B-B14F-4D97-AF65-F5344CB8AC3E}">
        <p14:creationId xmlns:p14="http://schemas.microsoft.com/office/powerpoint/2010/main" val="34482774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195D38C1-7FA4-590D-A042-C4D2A43CBF8A}"/>
              </a:ext>
            </a:extLst>
          </p:cNvPr>
          <p:cNvSpPr>
            <a:spLocks noGrp="1"/>
          </p:cNvSpPr>
          <p:nvPr>
            <p:ph type="dt" sz="half" idx="10"/>
          </p:nvPr>
        </p:nvSpPr>
        <p:spPr/>
        <p:txBody>
          <a:bodyPr/>
          <a:lstStyle/>
          <a:p>
            <a:fld id="{5E55D1BC-25AA-49FA-931F-2B51A7604E1A}" type="datetime1">
              <a:rPr lang="el-GR" smtClean="0"/>
              <a:t>18/7/2024</a:t>
            </a:fld>
            <a:endParaRPr lang="en-US"/>
          </a:p>
        </p:txBody>
      </p:sp>
      <p:sp>
        <p:nvSpPr>
          <p:cNvPr id="4" name="TextBox 3">
            <a:extLst>
              <a:ext uri="{FF2B5EF4-FFF2-40B4-BE49-F238E27FC236}">
                <a16:creationId xmlns:a16="http://schemas.microsoft.com/office/drawing/2014/main" id="{5D2AD6FD-3756-ACDA-1B39-CEE9974977E4}"/>
              </a:ext>
            </a:extLst>
          </p:cNvPr>
          <p:cNvSpPr txBox="1"/>
          <p:nvPr/>
        </p:nvSpPr>
        <p:spPr>
          <a:xfrm>
            <a:off x="3856383" y="173649"/>
            <a:ext cx="6096000" cy="646331"/>
          </a:xfrm>
          <a:prstGeom prst="rect">
            <a:avLst/>
          </a:prstGeom>
          <a:noFill/>
        </p:spPr>
        <p:txBody>
          <a:bodyPr wrap="square">
            <a:spAutoFit/>
          </a:bodyPr>
          <a:lstStyle/>
          <a:p>
            <a:r>
              <a:rPr lang="el-GR" dirty="0"/>
              <a:t>Σημαντικοί συνθέτες της μπαρόκ μουσικής θεωρούνται οι: </a:t>
            </a:r>
          </a:p>
        </p:txBody>
      </p:sp>
      <p:sp>
        <p:nvSpPr>
          <p:cNvPr id="6" name="TextBox 5">
            <a:extLst>
              <a:ext uri="{FF2B5EF4-FFF2-40B4-BE49-F238E27FC236}">
                <a16:creationId xmlns:a16="http://schemas.microsoft.com/office/drawing/2014/main" id="{3CFB556E-72DF-70A4-6817-29BB81F3F8D1}"/>
              </a:ext>
            </a:extLst>
          </p:cNvPr>
          <p:cNvSpPr txBox="1"/>
          <p:nvPr/>
        </p:nvSpPr>
        <p:spPr>
          <a:xfrm>
            <a:off x="265045" y="1454089"/>
            <a:ext cx="4306955" cy="369332"/>
          </a:xfrm>
          <a:prstGeom prst="rect">
            <a:avLst/>
          </a:prstGeom>
          <a:noFill/>
        </p:spPr>
        <p:txBody>
          <a:bodyPr wrap="square">
            <a:spAutoFit/>
          </a:bodyPr>
          <a:lstStyle/>
          <a:p>
            <a:pPr>
              <a:buFont typeface="Arial" panose="020B0604020202020204" pitchFamily="34" charset="0"/>
              <a:buChar char="•"/>
            </a:pPr>
            <a:r>
              <a:rPr lang="el-GR" dirty="0"/>
              <a:t>Γκεόργκ </a:t>
            </a:r>
            <a:r>
              <a:rPr lang="el-GR" dirty="0" err="1"/>
              <a:t>Φρήντριχ</a:t>
            </a:r>
            <a:r>
              <a:rPr lang="el-GR" dirty="0"/>
              <a:t> Χέντελ</a:t>
            </a:r>
          </a:p>
        </p:txBody>
      </p:sp>
      <p:sp>
        <p:nvSpPr>
          <p:cNvPr id="8" name="TextBox 7">
            <a:extLst>
              <a:ext uri="{FF2B5EF4-FFF2-40B4-BE49-F238E27FC236}">
                <a16:creationId xmlns:a16="http://schemas.microsoft.com/office/drawing/2014/main" id="{2D466B07-EB54-1FF2-FFA4-D4ABF5AED074}"/>
              </a:ext>
            </a:extLst>
          </p:cNvPr>
          <p:cNvSpPr txBox="1"/>
          <p:nvPr/>
        </p:nvSpPr>
        <p:spPr>
          <a:xfrm>
            <a:off x="4572000" y="1470581"/>
            <a:ext cx="4107976" cy="369332"/>
          </a:xfrm>
          <a:prstGeom prst="rect">
            <a:avLst/>
          </a:prstGeom>
          <a:noFill/>
        </p:spPr>
        <p:txBody>
          <a:bodyPr wrap="square">
            <a:spAutoFit/>
          </a:bodyPr>
          <a:lstStyle/>
          <a:p>
            <a:pPr>
              <a:buFont typeface="Arial" panose="020B0604020202020204" pitchFamily="34" charset="0"/>
              <a:buChar char="•"/>
            </a:pPr>
            <a:r>
              <a:rPr lang="el-GR" dirty="0" err="1"/>
              <a:t>Αλεσσάντρο</a:t>
            </a:r>
            <a:r>
              <a:rPr lang="el-GR" dirty="0"/>
              <a:t> </a:t>
            </a:r>
            <a:r>
              <a:rPr lang="el-GR" dirty="0" err="1"/>
              <a:t>Σκαρλάττι</a:t>
            </a:r>
            <a:endParaRPr lang="el-GR" dirty="0"/>
          </a:p>
        </p:txBody>
      </p:sp>
      <p:sp>
        <p:nvSpPr>
          <p:cNvPr id="10" name="TextBox 9">
            <a:extLst>
              <a:ext uri="{FF2B5EF4-FFF2-40B4-BE49-F238E27FC236}">
                <a16:creationId xmlns:a16="http://schemas.microsoft.com/office/drawing/2014/main" id="{42CE5D61-653A-52AF-64C2-9887FAC178B8}"/>
              </a:ext>
            </a:extLst>
          </p:cNvPr>
          <p:cNvSpPr txBox="1"/>
          <p:nvPr/>
        </p:nvSpPr>
        <p:spPr>
          <a:xfrm>
            <a:off x="8878955" y="1454089"/>
            <a:ext cx="2871767" cy="369332"/>
          </a:xfrm>
          <a:prstGeom prst="rect">
            <a:avLst/>
          </a:prstGeom>
          <a:noFill/>
        </p:spPr>
        <p:txBody>
          <a:bodyPr wrap="square">
            <a:spAutoFit/>
          </a:bodyPr>
          <a:lstStyle/>
          <a:p>
            <a:pPr>
              <a:buFont typeface="Arial" panose="020B0604020202020204" pitchFamily="34" charset="0"/>
              <a:buChar char="•"/>
            </a:pPr>
            <a:r>
              <a:rPr lang="el-GR" dirty="0"/>
              <a:t>Αντόνιο Βιβάλντι</a:t>
            </a:r>
          </a:p>
        </p:txBody>
      </p:sp>
      <p:pic>
        <p:nvPicPr>
          <p:cNvPr id="12" name="Εικόνα 11">
            <a:extLst>
              <a:ext uri="{FF2B5EF4-FFF2-40B4-BE49-F238E27FC236}">
                <a16:creationId xmlns:a16="http://schemas.microsoft.com/office/drawing/2014/main" id="{8CAB06BF-D3A7-A7D0-B19E-0D424FF7E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530" y="2713037"/>
            <a:ext cx="1943100" cy="2352675"/>
          </a:xfrm>
          <a:prstGeom prst="rect">
            <a:avLst/>
          </a:prstGeom>
        </p:spPr>
      </p:pic>
      <p:pic>
        <p:nvPicPr>
          <p:cNvPr id="14" name="Εικόνα 13">
            <a:extLst>
              <a:ext uri="{FF2B5EF4-FFF2-40B4-BE49-F238E27FC236}">
                <a16:creationId xmlns:a16="http://schemas.microsoft.com/office/drawing/2014/main" id="{C160DEFD-AD94-C181-44C8-5D1EBA159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1014" y="2770090"/>
            <a:ext cx="2028825" cy="2257425"/>
          </a:xfrm>
          <a:prstGeom prst="rect">
            <a:avLst/>
          </a:prstGeom>
        </p:spPr>
      </p:pic>
      <p:pic>
        <p:nvPicPr>
          <p:cNvPr id="18" name="Εικόνα 17">
            <a:extLst>
              <a:ext uri="{FF2B5EF4-FFF2-40B4-BE49-F238E27FC236}">
                <a16:creationId xmlns:a16="http://schemas.microsoft.com/office/drawing/2014/main" id="{C4427068-70DE-185C-8797-CCCDBC2A6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5299" y="2722561"/>
            <a:ext cx="1952625" cy="2333625"/>
          </a:xfrm>
          <a:prstGeom prst="rect">
            <a:avLst/>
          </a:prstGeom>
        </p:spPr>
      </p:pic>
      <p:sp>
        <p:nvSpPr>
          <p:cNvPr id="20" name="TextBox 19">
            <a:extLst>
              <a:ext uri="{FF2B5EF4-FFF2-40B4-BE49-F238E27FC236}">
                <a16:creationId xmlns:a16="http://schemas.microsoft.com/office/drawing/2014/main" id="{567484EA-E081-C591-FF79-84AA6495C2F0}"/>
              </a:ext>
            </a:extLst>
          </p:cNvPr>
          <p:cNvSpPr txBox="1"/>
          <p:nvPr/>
        </p:nvSpPr>
        <p:spPr>
          <a:xfrm>
            <a:off x="477494" y="5432108"/>
            <a:ext cx="2939172" cy="523220"/>
          </a:xfrm>
          <a:prstGeom prst="rect">
            <a:avLst/>
          </a:prstGeom>
          <a:noFill/>
        </p:spPr>
        <p:txBody>
          <a:bodyPr wrap="square">
            <a:spAutoFit/>
          </a:bodyPr>
          <a:lstStyle/>
          <a:p>
            <a:r>
              <a:rPr lang="en-US" sz="1400" dirty="0"/>
              <a:t>https://www.youtube.com/watch?v=klPZIGQcrHA</a:t>
            </a:r>
            <a:endParaRPr lang="el-GR" sz="1400" dirty="0"/>
          </a:p>
        </p:txBody>
      </p:sp>
      <p:sp>
        <p:nvSpPr>
          <p:cNvPr id="22" name="TextBox 21">
            <a:extLst>
              <a:ext uri="{FF2B5EF4-FFF2-40B4-BE49-F238E27FC236}">
                <a16:creationId xmlns:a16="http://schemas.microsoft.com/office/drawing/2014/main" id="{FAF38AE7-0A1B-9A56-D9CE-DCDC4604C1DD}"/>
              </a:ext>
            </a:extLst>
          </p:cNvPr>
          <p:cNvSpPr txBox="1"/>
          <p:nvPr/>
        </p:nvSpPr>
        <p:spPr>
          <a:xfrm>
            <a:off x="4108606" y="5403913"/>
            <a:ext cx="3902630" cy="276999"/>
          </a:xfrm>
          <a:prstGeom prst="rect">
            <a:avLst/>
          </a:prstGeom>
          <a:noFill/>
        </p:spPr>
        <p:txBody>
          <a:bodyPr wrap="square">
            <a:spAutoFit/>
          </a:bodyPr>
          <a:lstStyle/>
          <a:p>
            <a:r>
              <a:rPr lang="en-US" sz="1200" dirty="0"/>
              <a:t>https://www.youtube.com/watch?v=wjghYFgt8Zk</a:t>
            </a:r>
            <a:endParaRPr lang="el-GR" sz="1200" dirty="0"/>
          </a:p>
        </p:txBody>
      </p:sp>
      <p:sp>
        <p:nvSpPr>
          <p:cNvPr id="24" name="TextBox 23">
            <a:extLst>
              <a:ext uri="{FF2B5EF4-FFF2-40B4-BE49-F238E27FC236}">
                <a16:creationId xmlns:a16="http://schemas.microsoft.com/office/drawing/2014/main" id="{8E3B65F9-4941-A390-7733-B2F8E663C1F8}"/>
              </a:ext>
            </a:extLst>
          </p:cNvPr>
          <p:cNvSpPr txBox="1"/>
          <p:nvPr/>
        </p:nvSpPr>
        <p:spPr>
          <a:xfrm>
            <a:off x="8198208" y="5403911"/>
            <a:ext cx="5827840" cy="276999"/>
          </a:xfrm>
          <a:prstGeom prst="rect">
            <a:avLst/>
          </a:prstGeom>
          <a:noFill/>
        </p:spPr>
        <p:txBody>
          <a:bodyPr wrap="square">
            <a:spAutoFit/>
          </a:bodyPr>
          <a:lstStyle/>
          <a:p>
            <a:r>
              <a:rPr lang="en-US" sz="1200" dirty="0"/>
              <a:t>https://www.youtube.com/watch?v=GRxofEmo3HA</a:t>
            </a:r>
            <a:endParaRPr lang="el-GR" sz="1200" dirty="0"/>
          </a:p>
        </p:txBody>
      </p:sp>
    </p:spTree>
    <p:extLst>
      <p:ext uri="{BB962C8B-B14F-4D97-AF65-F5344CB8AC3E}">
        <p14:creationId xmlns:p14="http://schemas.microsoft.com/office/powerpoint/2010/main" val="1335579963"/>
      </p:ext>
    </p:extLst>
  </p:cSld>
  <p:clrMapOvr>
    <a:masterClrMapping/>
  </p:clrMapOvr>
  <p:transition spd="slow">
    <p:comb/>
  </p:transition>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553</TotalTime>
  <Words>1269</Words>
  <Application>Microsoft Office PowerPoint</Application>
  <PresentationFormat>Widescreen</PresentationFormat>
  <Paragraphs>129</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Century Gothic</vt:lpstr>
      <vt:lpstr>Tahoma</vt:lpstr>
      <vt:lpstr>Wingdings 3</vt:lpstr>
      <vt:lpstr>Θρόισμα</vt:lpstr>
      <vt:lpstr>ΔΙΕΡΕΥΝΗΣΗ ΤΗΣ ΜΟΥΣΙΚΗΣ ΣΕ ΣΧΕΣΗ ΜΕ ΤΗ ΖΩΓΡΑΦΙΚΗ                                                               ΥΠΕΥΘΥΝΗ ΚΑΘΗΓΗΤΡΙΑ                                                                                                 ΜΑΡΙΑ ΚΑΣΣΗ</vt:lpstr>
      <vt:lpstr>ΜΠΑΡΟΚ (1600 – 1750) </vt:lpstr>
      <vt:lpstr>Μπαρόκ</vt:lpstr>
      <vt:lpstr>Μπαρόκ</vt:lpstr>
      <vt:lpstr>Μπαρόκ</vt:lpstr>
      <vt:lpstr>Κυριότεροι εκπρόσωποι του Μπαροκ στη ζωγραφική</vt:lpstr>
      <vt:lpstr>PowerPoint Presentation</vt:lpstr>
      <vt:lpstr>PowerPoint Presentation</vt:lpstr>
      <vt:lpstr>PowerPoint Presentation</vt:lpstr>
      <vt:lpstr>Κλασικισμός  (1660-1715) </vt:lpstr>
      <vt:lpstr>Κλασικισμός </vt:lpstr>
      <vt:lpstr>PowerPoint Presentation</vt:lpstr>
      <vt:lpstr>PowerPoint Presentation</vt:lpstr>
      <vt:lpstr>Ρομαντισμός (1800-1850)  </vt:lpstr>
      <vt:lpstr>PowerPoint Presentation</vt:lpstr>
      <vt:lpstr>PowerPoint Presentation</vt:lpstr>
      <vt:lpstr>PowerPoint Presentation</vt:lpstr>
      <vt:lpstr>PowerPoint Presentation</vt:lpstr>
      <vt:lpstr>PowerPoint Presentation</vt:lpstr>
      <vt:lpstr>Ιμπρεσιονισμός (1872-1892) </vt:lpstr>
      <vt:lpstr>Ιμπρεσιονισμός </vt:lpstr>
      <vt:lpstr>Κυριότεροι εκπρόσωποι του Ιμπρεσιονισμού στη ζωγραφική</vt:lpstr>
      <vt:lpstr>PowerPoint Presentation</vt:lpstr>
      <vt:lpstr>PowerPoint Presentation</vt:lpstr>
      <vt:lpstr>Μοντέρνα τέχνη (1860-1970)</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Μπαρόκ</dc:title>
  <dc:creator>Βασιλεία Τοψή</dc:creator>
  <cp:lastModifiedBy>Μαρία Κασση</cp:lastModifiedBy>
  <cp:revision>13</cp:revision>
  <dcterms:created xsi:type="dcterms:W3CDTF">2022-12-27T13:33:58Z</dcterms:created>
  <dcterms:modified xsi:type="dcterms:W3CDTF">2024-07-18T08:32:16Z</dcterms:modified>
</cp:coreProperties>
</file>