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70" r:id="rId14"/>
    <p:sldId id="267" r:id="rId15"/>
    <p:sldId id="268" r:id="rId1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l-GR"/>
              <a:t>Στυλ κύριου τίτλου</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02BC4F2-8844-4FBD-92B4-340CA4B96A9E}" type="datetimeFigureOut">
              <a:rPr lang="el-GR" smtClean="0"/>
              <a:t>18/7/2024</a:t>
            </a:fld>
            <a:endParaRPr lang="el-GR"/>
          </a:p>
        </p:txBody>
      </p:sp>
      <p:sp>
        <p:nvSpPr>
          <p:cNvPr id="5" name="Footer Placeholder 4"/>
          <p:cNvSpPr>
            <a:spLocks noGrp="1"/>
          </p:cNvSpPr>
          <p:nvPr>
            <p:ph type="ftr" sz="quarter" idx="11"/>
          </p:nvPr>
        </p:nvSpPr>
        <p:spPr>
          <a:xfrm>
            <a:off x="1371600" y="4323845"/>
            <a:ext cx="6400800" cy="365125"/>
          </a:xfrm>
        </p:spPr>
        <p:txBody>
          <a:bodyPr/>
          <a:lstStyle/>
          <a:p>
            <a:endParaRPr lang="el-GR"/>
          </a:p>
        </p:txBody>
      </p:sp>
      <p:sp>
        <p:nvSpPr>
          <p:cNvPr id="6" name="Slide Number Placeholder 5"/>
          <p:cNvSpPr>
            <a:spLocks noGrp="1"/>
          </p:cNvSpPr>
          <p:nvPr>
            <p:ph type="sldNum" sz="quarter" idx="12"/>
          </p:nvPr>
        </p:nvSpPr>
        <p:spPr>
          <a:xfrm>
            <a:off x="8077200" y="1430866"/>
            <a:ext cx="2743200" cy="365125"/>
          </a:xfrm>
        </p:spPr>
        <p:txBody>
          <a:bodyPr/>
          <a:lstStyle/>
          <a:p>
            <a:fld id="{B71CB4B5-5B4B-422C-ADBA-A8BC70AA79ED}" type="slidenum">
              <a:rPr lang="el-GR" smtClean="0"/>
              <a:t>‹#›</a:t>
            </a:fld>
            <a:endParaRPr lang="el-GR"/>
          </a:p>
        </p:txBody>
      </p:sp>
    </p:spTree>
    <p:extLst>
      <p:ext uri="{BB962C8B-B14F-4D97-AF65-F5344CB8AC3E}">
        <p14:creationId xmlns:p14="http://schemas.microsoft.com/office/powerpoint/2010/main" val="679841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802BC4F2-8844-4FBD-92B4-340CA4B96A9E}" type="datetimeFigureOut">
              <a:rPr lang="el-GR" smtClean="0"/>
              <a:t>18/7/2024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71CB4B5-5B4B-422C-ADBA-A8BC70AA79ED}" type="slidenum">
              <a:rPr lang="el-GR" smtClean="0"/>
              <a:t>‹#›</a:t>
            </a:fld>
            <a:endParaRPr lang="el-GR"/>
          </a:p>
        </p:txBody>
      </p:sp>
    </p:spTree>
    <p:extLst>
      <p:ext uri="{BB962C8B-B14F-4D97-AF65-F5344CB8AC3E}">
        <p14:creationId xmlns:p14="http://schemas.microsoft.com/office/powerpoint/2010/main" val="3643500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l-GR"/>
              <a:t>Στυλ κύριου τίτλου</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02BC4F2-8844-4FBD-92B4-340CA4B96A9E}" type="datetimeFigureOut">
              <a:rPr lang="el-GR" smtClean="0"/>
              <a:t>18/7/2024</a:t>
            </a:fld>
            <a:endParaRPr lang="el-GR"/>
          </a:p>
        </p:txBody>
      </p:sp>
      <p:sp>
        <p:nvSpPr>
          <p:cNvPr id="6" name="Footer Placeholder 5"/>
          <p:cNvSpPr>
            <a:spLocks noGrp="1"/>
          </p:cNvSpPr>
          <p:nvPr>
            <p:ph type="ftr" sz="quarter" idx="11"/>
          </p:nvPr>
        </p:nvSpPr>
        <p:spPr>
          <a:xfrm>
            <a:off x="685800" y="379941"/>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B71CB4B5-5B4B-422C-ADBA-A8BC70AA79ED}" type="slidenum">
              <a:rPr lang="el-GR" smtClean="0"/>
              <a:t>‹#›</a:t>
            </a:fld>
            <a:endParaRPr lang="el-GR"/>
          </a:p>
        </p:txBody>
      </p:sp>
    </p:spTree>
    <p:extLst>
      <p:ext uri="{BB962C8B-B14F-4D97-AF65-F5344CB8AC3E}">
        <p14:creationId xmlns:p14="http://schemas.microsoft.com/office/powerpoint/2010/main" val="3451171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l-GR"/>
              <a:t>Στυλ κύριου τίτλου</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02BC4F2-8844-4FBD-92B4-340CA4B96A9E}" type="datetimeFigureOut">
              <a:rPr lang="el-GR" smtClean="0"/>
              <a:t>18/7/2024</a:t>
            </a:fld>
            <a:endParaRPr lang="el-GR"/>
          </a:p>
        </p:txBody>
      </p:sp>
      <p:sp>
        <p:nvSpPr>
          <p:cNvPr id="6" name="Footer Placeholder 5"/>
          <p:cNvSpPr>
            <a:spLocks noGrp="1"/>
          </p:cNvSpPr>
          <p:nvPr>
            <p:ph type="ftr" sz="quarter" idx="11"/>
          </p:nvPr>
        </p:nvSpPr>
        <p:spPr>
          <a:xfrm>
            <a:off x="685800" y="379941"/>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B71CB4B5-5B4B-422C-ADBA-A8BC70AA79ED}" type="slidenum">
              <a:rPr lang="el-GR" smtClean="0"/>
              <a:t>‹#›</a:t>
            </a:fld>
            <a:endParaRPr lang="el-G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77619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l-GR"/>
              <a:t>Στυλ κύριου τίτλου</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02BC4F2-8844-4FBD-92B4-340CA4B96A9E}" type="datetimeFigureOut">
              <a:rPr lang="el-GR" smtClean="0"/>
              <a:t>18/7/2024</a:t>
            </a:fld>
            <a:endParaRPr lang="el-GR"/>
          </a:p>
        </p:txBody>
      </p:sp>
      <p:sp>
        <p:nvSpPr>
          <p:cNvPr id="6" name="Footer Placeholder 5"/>
          <p:cNvSpPr>
            <a:spLocks noGrp="1"/>
          </p:cNvSpPr>
          <p:nvPr>
            <p:ph type="ftr" sz="quarter" idx="11"/>
          </p:nvPr>
        </p:nvSpPr>
        <p:spPr>
          <a:xfrm>
            <a:off x="685800" y="378883"/>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B71CB4B5-5B4B-422C-ADBA-A8BC70AA79ED}" type="slidenum">
              <a:rPr lang="el-GR" smtClean="0"/>
              <a:t>‹#›</a:t>
            </a:fld>
            <a:endParaRPr lang="el-GR"/>
          </a:p>
        </p:txBody>
      </p:sp>
    </p:spTree>
    <p:extLst>
      <p:ext uri="{BB962C8B-B14F-4D97-AF65-F5344CB8AC3E}">
        <p14:creationId xmlns:p14="http://schemas.microsoft.com/office/powerpoint/2010/main" val="656548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l-GR"/>
              <a:t>Στυλ κύριου τίτλου</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3" name="Date Placeholder 2"/>
          <p:cNvSpPr>
            <a:spLocks noGrp="1"/>
          </p:cNvSpPr>
          <p:nvPr>
            <p:ph type="dt" sz="half" idx="10"/>
          </p:nvPr>
        </p:nvSpPr>
        <p:spPr/>
        <p:txBody>
          <a:bodyPr/>
          <a:lstStyle/>
          <a:p>
            <a:fld id="{802BC4F2-8844-4FBD-92B4-340CA4B96A9E}" type="datetimeFigureOut">
              <a:rPr lang="el-GR" smtClean="0"/>
              <a:t>18/7/2024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71CB4B5-5B4B-422C-ADBA-A8BC70AA79ED}" type="slidenum">
              <a:rPr lang="el-GR" smtClean="0"/>
              <a:t>‹#›</a:t>
            </a:fld>
            <a:endParaRPr lang="el-GR"/>
          </a:p>
        </p:txBody>
      </p:sp>
    </p:spTree>
    <p:extLst>
      <p:ext uri="{BB962C8B-B14F-4D97-AF65-F5344CB8AC3E}">
        <p14:creationId xmlns:p14="http://schemas.microsoft.com/office/powerpoint/2010/main" val="4196884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l-GR"/>
              <a:t>Στυλ κύριου τίτλου</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3" name="Date Placeholder 2"/>
          <p:cNvSpPr>
            <a:spLocks noGrp="1"/>
          </p:cNvSpPr>
          <p:nvPr>
            <p:ph type="dt" sz="half" idx="10"/>
          </p:nvPr>
        </p:nvSpPr>
        <p:spPr/>
        <p:txBody>
          <a:bodyPr/>
          <a:lstStyle/>
          <a:p>
            <a:fld id="{802BC4F2-8844-4FBD-92B4-340CA4B96A9E}" type="datetimeFigureOut">
              <a:rPr lang="el-GR" smtClean="0"/>
              <a:t>18/7/2024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71CB4B5-5B4B-422C-ADBA-A8BC70AA79ED}" type="slidenum">
              <a:rPr lang="el-GR" smtClean="0"/>
              <a:t>‹#›</a:t>
            </a:fld>
            <a:endParaRPr lang="el-GR"/>
          </a:p>
        </p:txBody>
      </p:sp>
    </p:spTree>
    <p:extLst>
      <p:ext uri="{BB962C8B-B14F-4D97-AF65-F5344CB8AC3E}">
        <p14:creationId xmlns:p14="http://schemas.microsoft.com/office/powerpoint/2010/main" val="4069997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802BC4F2-8844-4FBD-92B4-340CA4B96A9E}" type="datetimeFigureOut">
              <a:rPr lang="el-GR" smtClean="0"/>
              <a:t>18/7/2024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71CB4B5-5B4B-422C-ADBA-A8BC70AA79ED}" type="slidenum">
              <a:rPr lang="el-GR" smtClean="0"/>
              <a:t>‹#›</a:t>
            </a:fld>
            <a:endParaRPr lang="el-GR"/>
          </a:p>
        </p:txBody>
      </p:sp>
    </p:spTree>
    <p:extLst>
      <p:ext uri="{BB962C8B-B14F-4D97-AF65-F5344CB8AC3E}">
        <p14:creationId xmlns:p14="http://schemas.microsoft.com/office/powerpoint/2010/main" val="1940564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l-GR"/>
              <a:t>Στυλ κύριου τίτλου</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02BC4F2-8844-4FBD-92B4-340CA4B96A9E}" type="datetimeFigureOut">
              <a:rPr lang="el-GR" smtClean="0"/>
              <a:t>18/7/2024</a:t>
            </a:fld>
            <a:endParaRPr lang="el-GR"/>
          </a:p>
        </p:txBody>
      </p:sp>
      <p:sp>
        <p:nvSpPr>
          <p:cNvPr id="5" name="Footer Placeholder 4"/>
          <p:cNvSpPr>
            <a:spLocks noGrp="1"/>
          </p:cNvSpPr>
          <p:nvPr>
            <p:ph type="ftr" sz="quarter" idx="11"/>
          </p:nvPr>
        </p:nvSpPr>
        <p:spPr>
          <a:xfrm>
            <a:off x="685800" y="381000"/>
            <a:ext cx="6991492" cy="365125"/>
          </a:xfrm>
        </p:spPr>
        <p:txBody>
          <a:bodyPr/>
          <a:lstStyle/>
          <a:p>
            <a:endParaRPr lang="el-GR"/>
          </a:p>
        </p:txBody>
      </p:sp>
      <p:sp>
        <p:nvSpPr>
          <p:cNvPr id="6" name="Slide Number Placeholder 5"/>
          <p:cNvSpPr>
            <a:spLocks noGrp="1"/>
          </p:cNvSpPr>
          <p:nvPr>
            <p:ph type="sldNum" sz="quarter" idx="12"/>
          </p:nvPr>
        </p:nvSpPr>
        <p:spPr>
          <a:xfrm>
            <a:off x="10862452" y="381000"/>
            <a:ext cx="643748" cy="365125"/>
          </a:xfrm>
        </p:spPr>
        <p:txBody>
          <a:bodyPr/>
          <a:lstStyle/>
          <a:p>
            <a:fld id="{B71CB4B5-5B4B-422C-ADBA-A8BC70AA79ED}" type="slidenum">
              <a:rPr lang="el-GR" smtClean="0"/>
              <a:t>‹#›</a:t>
            </a:fld>
            <a:endParaRPr lang="el-GR"/>
          </a:p>
        </p:txBody>
      </p:sp>
    </p:spTree>
    <p:extLst>
      <p:ext uri="{BB962C8B-B14F-4D97-AF65-F5344CB8AC3E}">
        <p14:creationId xmlns:p14="http://schemas.microsoft.com/office/powerpoint/2010/main" val="658857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802BC4F2-8844-4FBD-92B4-340CA4B96A9E}" type="datetimeFigureOut">
              <a:rPr lang="el-GR" smtClean="0"/>
              <a:t>18/7/2024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71CB4B5-5B4B-422C-ADBA-A8BC70AA79ED}" type="slidenum">
              <a:rPr lang="el-GR" smtClean="0"/>
              <a:t>‹#›</a:t>
            </a:fld>
            <a:endParaRPr lang="el-GR"/>
          </a:p>
        </p:txBody>
      </p:sp>
    </p:spTree>
    <p:extLst>
      <p:ext uri="{BB962C8B-B14F-4D97-AF65-F5344CB8AC3E}">
        <p14:creationId xmlns:p14="http://schemas.microsoft.com/office/powerpoint/2010/main" val="4028559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l-GR"/>
              <a:t>Στυλ κύριου τίτλου</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02BC4F2-8844-4FBD-92B4-340CA4B96A9E}" type="datetimeFigureOut">
              <a:rPr lang="el-GR" smtClean="0"/>
              <a:t>18/7/2024</a:t>
            </a:fld>
            <a:endParaRPr lang="el-GR"/>
          </a:p>
        </p:txBody>
      </p:sp>
      <p:sp>
        <p:nvSpPr>
          <p:cNvPr id="5" name="Footer Placeholder 4"/>
          <p:cNvSpPr>
            <a:spLocks noGrp="1"/>
          </p:cNvSpPr>
          <p:nvPr>
            <p:ph type="ftr" sz="quarter" idx="11"/>
          </p:nvPr>
        </p:nvSpPr>
        <p:spPr>
          <a:xfrm>
            <a:off x="685800" y="381001"/>
            <a:ext cx="6991492" cy="364065"/>
          </a:xfrm>
        </p:spPr>
        <p:txBody>
          <a:bodyPr/>
          <a:lstStyle/>
          <a:p>
            <a:endParaRPr lang="el-GR"/>
          </a:p>
        </p:txBody>
      </p:sp>
      <p:sp>
        <p:nvSpPr>
          <p:cNvPr id="6" name="Slide Number Placeholder 5"/>
          <p:cNvSpPr>
            <a:spLocks noGrp="1"/>
          </p:cNvSpPr>
          <p:nvPr>
            <p:ph type="sldNum" sz="quarter" idx="12"/>
          </p:nvPr>
        </p:nvSpPr>
        <p:spPr>
          <a:xfrm>
            <a:off x="10862452" y="381000"/>
            <a:ext cx="643748" cy="365125"/>
          </a:xfrm>
        </p:spPr>
        <p:txBody>
          <a:bodyPr/>
          <a:lstStyle/>
          <a:p>
            <a:fld id="{B71CB4B5-5B4B-422C-ADBA-A8BC70AA79ED}" type="slidenum">
              <a:rPr lang="el-GR" smtClean="0"/>
              <a:t>‹#›</a:t>
            </a:fld>
            <a:endParaRPr lang="el-GR"/>
          </a:p>
        </p:txBody>
      </p:sp>
    </p:spTree>
    <p:extLst>
      <p:ext uri="{BB962C8B-B14F-4D97-AF65-F5344CB8AC3E}">
        <p14:creationId xmlns:p14="http://schemas.microsoft.com/office/powerpoint/2010/main" val="1705402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802BC4F2-8844-4FBD-92B4-340CA4B96A9E}" type="datetimeFigureOut">
              <a:rPr lang="el-GR" smtClean="0"/>
              <a:t>18/7/2024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71CB4B5-5B4B-422C-ADBA-A8BC70AA79ED}" type="slidenum">
              <a:rPr lang="el-GR" smtClean="0"/>
              <a:t>‹#›</a:t>
            </a:fld>
            <a:endParaRPr lang="el-GR"/>
          </a:p>
        </p:txBody>
      </p:sp>
    </p:spTree>
    <p:extLst>
      <p:ext uri="{BB962C8B-B14F-4D97-AF65-F5344CB8AC3E}">
        <p14:creationId xmlns:p14="http://schemas.microsoft.com/office/powerpoint/2010/main" val="3800389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l-GR"/>
              <a:t>Στυλ κύριου τίτλου</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85800" y="3132666"/>
            <a:ext cx="5311775" cy="3086019"/>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172200" y="3132666"/>
            <a:ext cx="5334000" cy="3086019"/>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802BC4F2-8844-4FBD-92B4-340CA4B96A9E}" type="datetimeFigureOut">
              <a:rPr lang="el-GR" smtClean="0"/>
              <a:t>18/7/2024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71CB4B5-5B4B-422C-ADBA-A8BC70AA79ED}" type="slidenum">
              <a:rPr lang="el-GR" smtClean="0"/>
              <a:t>‹#›</a:t>
            </a:fld>
            <a:endParaRPr lang="el-GR"/>
          </a:p>
        </p:txBody>
      </p:sp>
    </p:spTree>
    <p:extLst>
      <p:ext uri="{BB962C8B-B14F-4D97-AF65-F5344CB8AC3E}">
        <p14:creationId xmlns:p14="http://schemas.microsoft.com/office/powerpoint/2010/main" val="226172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802BC4F2-8844-4FBD-92B4-340CA4B96A9E}" type="datetimeFigureOut">
              <a:rPr lang="el-GR" smtClean="0"/>
              <a:t>18/7/2024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71CB4B5-5B4B-422C-ADBA-A8BC70AA79ED}" type="slidenum">
              <a:rPr lang="el-GR" smtClean="0"/>
              <a:t>‹#›</a:t>
            </a:fld>
            <a:endParaRPr lang="el-GR"/>
          </a:p>
        </p:txBody>
      </p:sp>
    </p:spTree>
    <p:extLst>
      <p:ext uri="{BB962C8B-B14F-4D97-AF65-F5344CB8AC3E}">
        <p14:creationId xmlns:p14="http://schemas.microsoft.com/office/powerpoint/2010/main" val="3422612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2BC4F2-8844-4FBD-92B4-340CA4B96A9E}" type="datetimeFigureOut">
              <a:rPr lang="el-GR" smtClean="0"/>
              <a:t>18/7/2024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71CB4B5-5B4B-422C-ADBA-A8BC70AA79ED}" type="slidenum">
              <a:rPr lang="el-GR" smtClean="0"/>
              <a:t>‹#›</a:t>
            </a:fld>
            <a:endParaRPr lang="el-GR"/>
          </a:p>
        </p:txBody>
      </p:sp>
    </p:spTree>
    <p:extLst>
      <p:ext uri="{BB962C8B-B14F-4D97-AF65-F5344CB8AC3E}">
        <p14:creationId xmlns:p14="http://schemas.microsoft.com/office/powerpoint/2010/main" val="2450865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l-GR"/>
              <a:t>Στυλ κύριου τίτλου</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802BC4F2-8844-4FBD-92B4-340CA4B96A9E}" type="datetimeFigureOut">
              <a:rPr lang="el-GR" smtClean="0"/>
              <a:t>18/7/2024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71CB4B5-5B4B-422C-ADBA-A8BC70AA79ED}" type="slidenum">
              <a:rPr lang="el-GR" smtClean="0"/>
              <a:t>‹#›</a:t>
            </a:fld>
            <a:endParaRPr lang="el-GR"/>
          </a:p>
        </p:txBody>
      </p:sp>
    </p:spTree>
    <p:extLst>
      <p:ext uri="{BB962C8B-B14F-4D97-AF65-F5344CB8AC3E}">
        <p14:creationId xmlns:p14="http://schemas.microsoft.com/office/powerpoint/2010/main" val="224969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802BC4F2-8844-4FBD-92B4-340CA4B96A9E}" type="datetimeFigureOut">
              <a:rPr lang="el-GR" smtClean="0"/>
              <a:t>18/7/2024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71CB4B5-5B4B-422C-ADBA-A8BC70AA79ED}" type="slidenum">
              <a:rPr lang="el-GR" smtClean="0"/>
              <a:t>‹#›</a:t>
            </a:fld>
            <a:endParaRPr lang="el-GR"/>
          </a:p>
        </p:txBody>
      </p:sp>
    </p:spTree>
    <p:extLst>
      <p:ext uri="{BB962C8B-B14F-4D97-AF65-F5344CB8AC3E}">
        <p14:creationId xmlns:p14="http://schemas.microsoft.com/office/powerpoint/2010/main" val="3552944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02BC4F2-8844-4FBD-92B4-340CA4B96A9E}" type="datetimeFigureOut">
              <a:rPr lang="el-GR" smtClean="0"/>
              <a:t>18/7/2024</a:t>
            </a:fld>
            <a:endParaRPr lang="el-G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71CB4B5-5B4B-422C-ADBA-A8BC70AA79ED}" type="slidenum">
              <a:rPr lang="el-GR" smtClean="0"/>
              <a:t>‹#›</a:t>
            </a:fld>
            <a:endParaRPr lang="el-GR"/>
          </a:p>
        </p:txBody>
      </p:sp>
    </p:spTree>
    <p:extLst>
      <p:ext uri="{BB962C8B-B14F-4D97-AF65-F5344CB8AC3E}">
        <p14:creationId xmlns:p14="http://schemas.microsoft.com/office/powerpoint/2010/main" val="843399805"/>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8.xml"/><Relationship Id="rId1" Type="http://schemas.openxmlformats.org/officeDocument/2006/relationships/video" Target="https://www.youtube.com/embed/-NqaupGcCpw"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8.xml"/><Relationship Id="rId1" Type="http://schemas.openxmlformats.org/officeDocument/2006/relationships/video" Target="https://www.youtube.com/embed/NSenxpUxvp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8.xml"/><Relationship Id="rId1" Type="http://schemas.openxmlformats.org/officeDocument/2006/relationships/video" Target="https://www.youtube.com/embed/STUkbMPtDt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8.xml"/><Relationship Id="rId1" Type="http://schemas.openxmlformats.org/officeDocument/2006/relationships/video" Target="https://www.youtube.com/embed/voX15vG2gO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Ao1dx7gMqow"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video" Target="https://www.youtube.com/embed/27mB8verLK8"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8.xml"/><Relationship Id="rId1" Type="http://schemas.openxmlformats.org/officeDocument/2006/relationships/video" Target="https://www.youtube.com/embed/AVBCxnKudh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pPr algn="ctr"/>
            <a:r>
              <a:rPr lang="el-GR" dirty="0"/>
              <a:t>ΚΙΝΗΜΑΤΟΓΡΑΦΟΣ-ΜΟΥΣΙΚΗ</a:t>
            </a:r>
          </a:p>
        </p:txBody>
      </p:sp>
      <p:sp>
        <p:nvSpPr>
          <p:cNvPr id="3" name="Υπότιτλος 2"/>
          <p:cNvSpPr>
            <a:spLocks noGrp="1"/>
          </p:cNvSpPr>
          <p:nvPr>
            <p:ph type="subTitle" idx="1"/>
          </p:nvPr>
        </p:nvSpPr>
        <p:spPr/>
        <p:txBody>
          <a:bodyPr/>
          <a:lstStyle/>
          <a:p>
            <a:pPr algn="l"/>
            <a:r>
              <a:rPr lang="el-GR" dirty="0"/>
              <a:t>ΚΑΖΑΝΗ ΝΙΚΟΛ, ΜΑΡΚΟΥ ΑΝΝΑ, ΜΑΤΣΟΥΚΑ ΣΟΦΙΑ</a:t>
            </a:r>
          </a:p>
        </p:txBody>
      </p:sp>
      <p:pic>
        <p:nvPicPr>
          <p:cNvPr id="4" name="Εικόνα 3"/>
          <p:cNvPicPr>
            <a:picLocks noChangeAspect="1"/>
          </p:cNvPicPr>
          <p:nvPr/>
        </p:nvPicPr>
        <p:blipFill>
          <a:blip r:embed="rId2"/>
          <a:stretch>
            <a:fillRect/>
          </a:stretch>
        </p:blipFill>
        <p:spPr>
          <a:xfrm>
            <a:off x="9525" y="-9500"/>
            <a:ext cx="12191999" cy="6877000"/>
          </a:xfrm>
          <a:prstGeom prst="rect">
            <a:avLst/>
          </a:prstGeom>
        </p:spPr>
      </p:pic>
      <p:sp>
        <p:nvSpPr>
          <p:cNvPr id="5" name="TextBox 4">
            <a:extLst>
              <a:ext uri="{FF2B5EF4-FFF2-40B4-BE49-F238E27FC236}">
                <a16:creationId xmlns:a16="http://schemas.microsoft.com/office/drawing/2014/main" id="{4C8BFC5B-E3E1-DA0A-284A-F79B4B2503AF}"/>
              </a:ext>
            </a:extLst>
          </p:cNvPr>
          <p:cNvSpPr txBox="1"/>
          <p:nvPr/>
        </p:nvSpPr>
        <p:spPr>
          <a:xfrm>
            <a:off x="7912359" y="4413380"/>
            <a:ext cx="2908041" cy="646331"/>
          </a:xfrm>
          <a:prstGeom prst="rect">
            <a:avLst/>
          </a:prstGeom>
          <a:noFill/>
        </p:spPr>
        <p:txBody>
          <a:bodyPr wrap="square" rtlCol="0">
            <a:spAutoFit/>
          </a:bodyPr>
          <a:lstStyle/>
          <a:p>
            <a:r>
              <a:rPr lang="el-GR" b="1" dirty="0">
                <a:solidFill>
                  <a:srgbClr val="00B0F0"/>
                </a:solidFill>
              </a:rPr>
              <a:t>ΥΠΕΥΘΥΝΗ ΚΑΘΗΓΗΤΡΙΑ</a:t>
            </a:r>
          </a:p>
          <a:p>
            <a:r>
              <a:rPr lang="el-GR" b="1" dirty="0">
                <a:solidFill>
                  <a:srgbClr val="00B0F0"/>
                </a:solidFill>
              </a:rPr>
              <a:t>ΜΑΡΙΑ ΚΑΣΣΗ</a:t>
            </a:r>
          </a:p>
        </p:txBody>
      </p:sp>
    </p:spTree>
    <p:extLst>
      <p:ext uri="{BB962C8B-B14F-4D97-AF65-F5344CB8AC3E}">
        <p14:creationId xmlns:p14="http://schemas.microsoft.com/office/powerpoint/2010/main" val="2149695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651641"/>
            <a:ext cx="4114800" cy="693683"/>
          </a:xfrm>
        </p:spPr>
        <p:txBody>
          <a:bodyPr/>
          <a:lstStyle/>
          <a:p>
            <a:r>
              <a:rPr lang="en-US" dirty="0"/>
              <a:t>John Williams </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a:t>Ο </a:t>
            </a:r>
            <a:r>
              <a:rPr lang="el-GR" dirty="0" err="1"/>
              <a:t>John</a:t>
            </a:r>
            <a:r>
              <a:rPr lang="el-GR" dirty="0"/>
              <a:t> </a:t>
            </a:r>
            <a:r>
              <a:rPr lang="el-GR" dirty="0" err="1"/>
              <a:t>Williams</a:t>
            </a:r>
            <a:r>
              <a:rPr lang="el-GR" dirty="0"/>
              <a:t> είναι αναμφίβολα ο βασιλιάς στο θρόνο του!  Όχι μόνο έγραψε τα πιο επιτυχημένα, τα πιο αξιομνημόνευτα θέματα στην ιστορία του κινηματογράφου, αλλά κατάφερε να μιλήσει στις καρδιές των Αμερικανών. Ανακατεύτηκε τόσο πολύ στην </a:t>
            </a:r>
            <a:r>
              <a:rPr lang="el-GR" dirty="0" err="1"/>
              <a:t>ποπ</a:t>
            </a:r>
            <a:r>
              <a:rPr lang="el-GR" dirty="0"/>
              <a:t> κουλτούρα των Ηνωμένων Πολιτειών, που έγινε ο εθνικός συνθέτης της χώρας. Η μουσική του αποθεώνεται με ζητωκραυγές και έξαλλους πανηγυρισμούς σε όποια συναυλία και να δώσει. Κανένας δεν αισθάνεται τις μελωδίες του σαν κινηματογραφικό σάουντρακ, είναι </a:t>
            </a:r>
            <a:r>
              <a:rPr lang="el-GR" dirty="0" err="1"/>
              <a:t>γι</a:t>
            </a:r>
            <a:r>
              <a:rPr lang="el-GR" dirty="0"/>
              <a:t> αυτούς αναπόσπαστο κομμάτι της μουσικής και ιστορικής τους κληρονομιάς. Ο </a:t>
            </a:r>
            <a:r>
              <a:rPr lang="el-GR" dirty="0" err="1"/>
              <a:t>John</a:t>
            </a:r>
            <a:r>
              <a:rPr lang="el-GR" dirty="0"/>
              <a:t> </a:t>
            </a:r>
            <a:r>
              <a:rPr lang="el-GR" dirty="0" err="1"/>
              <a:t>Williams</a:t>
            </a:r>
            <a:r>
              <a:rPr lang="el-GR" dirty="0"/>
              <a:t> γεννήθηκε το 1932 κάπου στο </a:t>
            </a:r>
            <a:r>
              <a:rPr lang="el-GR" dirty="0" err="1"/>
              <a:t>Long</a:t>
            </a:r>
            <a:r>
              <a:rPr lang="el-GR" dirty="0"/>
              <a:t> </a:t>
            </a:r>
            <a:r>
              <a:rPr lang="el-GR" dirty="0" err="1"/>
              <a:t>Island</a:t>
            </a:r>
            <a:r>
              <a:rPr lang="el-GR" dirty="0"/>
              <a:t> της Νέας Υόρκης. Ο πατέρας του έπαιζε κρούστα στη </a:t>
            </a:r>
            <a:r>
              <a:rPr lang="el-GR" dirty="0" err="1"/>
              <a:t>jazz</a:t>
            </a:r>
            <a:r>
              <a:rPr lang="el-GR" dirty="0"/>
              <a:t> μπάντα του </a:t>
            </a:r>
            <a:r>
              <a:rPr lang="el-GR" dirty="0" err="1"/>
              <a:t>Raymond</a:t>
            </a:r>
            <a:r>
              <a:rPr lang="el-GR" dirty="0"/>
              <a:t> </a:t>
            </a:r>
            <a:r>
              <a:rPr lang="el-GR" dirty="0" err="1"/>
              <a:t>Scott</a:t>
            </a:r>
            <a:r>
              <a:rPr lang="el-GR" dirty="0"/>
              <a:t>, έχοντας πάντα κοντά το μικρό του </a:t>
            </a:r>
            <a:r>
              <a:rPr lang="el-GR" dirty="0" err="1"/>
              <a:t>Johny</a:t>
            </a:r>
            <a:r>
              <a:rPr lang="el-GR" dirty="0"/>
              <a:t>. Οι επιρροές του πατέρα του ήταν καταλυτικές για τον </a:t>
            </a:r>
            <a:r>
              <a:rPr lang="el-GR" dirty="0" err="1"/>
              <a:t>Williams</a:t>
            </a:r>
            <a:r>
              <a:rPr lang="el-GR" dirty="0"/>
              <a:t> και έμαθε να ζει μέσα από τις μελωδίες. Σπούδασε στο  </a:t>
            </a:r>
            <a:r>
              <a:rPr lang="el-GR" dirty="0" err="1"/>
              <a:t>University</a:t>
            </a:r>
            <a:r>
              <a:rPr lang="el-GR" dirty="0"/>
              <a:t> of </a:t>
            </a:r>
            <a:r>
              <a:rPr lang="el-GR" dirty="0" err="1"/>
              <a:t>California</a:t>
            </a:r>
            <a:r>
              <a:rPr lang="el-GR" dirty="0"/>
              <a:t>, στο </a:t>
            </a:r>
            <a:r>
              <a:rPr lang="el-GR" dirty="0" err="1"/>
              <a:t>Los</a:t>
            </a:r>
            <a:r>
              <a:rPr lang="el-GR" dirty="0"/>
              <a:t> </a:t>
            </a:r>
            <a:r>
              <a:rPr lang="el-GR" dirty="0" err="1"/>
              <a:t>Angeles</a:t>
            </a:r>
            <a:r>
              <a:rPr lang="el-GR" dirty="0"/>
              <a:t>. Στην αρχή της καριέρας του δούλεψε ως </a:t>
            </a:r>
            <a:r>
              <a:rPr lang="el-GR" dirty="0" err="1"/>
              <a:t>jazz</a:t>
            </a:r>
            <a:r>
              <a:rPr lang="el-GR" dirty="0"/>
              <a:t> πιανίστας σε διάφορα </a:t>
            </a:r>
            <a:r>
              <a:rPr lang="el-GR" dirty="0" err="1"/>
              <a:t>club</a:t>
            </a:r>
            <a:r>
              <a:rPr lang="el-GR" dirty="0"/>
              <a:t> της Νέας Υόρκης και γνώρισε τον σπουδαίο, επίσης συνθέτη, </a:t>
            </a:r>
            <a:r>
              <a:rPr lang="el-GR" dirty="0" err="1"/>
              <a:t>Henry</a:t>
            </a:r>
            <a:r>
              <a:rPr lang="el-GR" dirty="0"/>
              <a:t> </a:t>
            </a:r>
            <a:r>
              <a:rPr lang="el-GR" dirty="0" err="1"/>
              <a:t>Mancini</a:t>
            </a:r>
            <a:r>
              <a:rPr lang="el-GR" dirty="0"/>
              <a:t>.</a:t>
            </a:r>
          </a:p>
        </p:txBody>
      </p:sp>
      <p:pic>
        <p:nvPicPr>
          <p:cNvPr id="5" name="Εικόνα 4"/>
          <p:cNvPicPr>
            <a:picLocks noChangeAspect="1"/>
          </p:cNvPicPr>
          <p:nvPr/>
        </p:nvPicPr>
        <p:blipFill>
          <a:blip r:embed="rId2"/>
          <a:stretch>
            <a:fillRect/>
          </a:stretch>
        </p:blipFill>
        <p:spPr>
          <a:xfrm>
            <a:off x="192848" y="1650124"/>
            <a:ext cx="4802734" cy="2680138"/>
          </a:xfrm>
          <a:prstGeom prst="rect">
            <a:avLst/>
          </a:prstGeom>
        </p:spPr>
      </p:pic>
      <p:sp>
        <p:nvSpPr>
          <p:cNvPr id="4" name="Θέση κειμένου 3"/>
          <p:cNvSpPr>
            <a:spLocks noGrp="1"/>
          </p:cNvSpPr>
          <p:nvPr>
            <p:ph type="body" sz="half" idx="2"/>
          </p:nvPr>
        </p:nvSpPr>
        <p:spPr>
          <a:xfrm>
            <a:off x="1198178" y="5496909"/>
            <a:ext cx="3602421" cy="721775"/>
          </a:xfrm>
        </p:spPr>
        <p:txBody>
          <a:bodyPr/>
          <a:lstStyle/>
          <a:p>
            <a:endParaRPr lang="el-GR" dirty="0"/>
          </a:p>
        </p:txBody>
      </p:sp>
    </p:spTree>
    <p:extLst>
      <p:ext uri="{BB962C8B-B14F-4D97-AF65-F5344CB8AC3E}">
        <p14:creationId xmlns:p14="http://schemas.microsoft.com/office/powerpoint/2010/main" val="3825164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36176" y="1308847"/>
            <a:ext cx="4114800" cy="1600200"/>
          </a:xfrm>
        </p:spPr>
        <p:txBody>
          <a:bodyPr/>
          <a:lstStyle/>
          <a:p>
            <a:r>
              <a:rPr lang="el-GR" dirty="0"/>
              <a:t>Ένα </a:t>
            </a:r>
            <a:r>
              <a:rPr lang="el-GR" dirty="0" err="1"/>
              <a:t>δημοφιλεσ</a:t>
            </a:r>
            <a:r>
              <a:rPr lang="el-GR" dirty="0"/>
              <a:t> </a:t>
            </a:r>
            <a:r>
              <a:rPr lang="el-GR" dirty="0" err="1"/>
              <a:t>εργο</a:t>
            </a:r>
            <a:r>
              <a:rPr lang="el-GR" dirty="0"/>
              <a:t> του </a:t>
            </a:r>
            <a:r>
              <a:rPr lang="en-US" dirty="0"/>
              <a:t>john Williams </a:t>
            </a:r>
            <a:endParaRPr lang="el-GR" dirty="0"/>
          </a:p>
        </p:txBody>
      </p:sp>
      <p:pic>
        <p:nvPicPr>
          <p:cNvPr id="5" name="-NqaupGcCpw"/>
          <p:cNvPicPr>
            <a:picLocks noGrp="1" noRot="1" noChangeAspect="1"/>
          </p:cNvPicPr>
          <p:nvPr>
            <p:ph idx="1"/>
            <a:videoFile r:link="rId1"/>
          </p:nvPr>
        </p:nvPicPr>
        <p:blipFill>
          <a:blip r:embed="rId3"/>
          <a:stretch>
            <a:fillRect/>
          </a:stretch>
        </p:blipFill>
        <p:spPr>
          <a:xfrm>
            <a:off x="4620973" y="242047"/>
            <a:ext cx="7364839" cy="6087035"/>
          </a:xfrm>
          <a:prstGeom prst="rect">
            <a:avLst/>
          </a:prstGeom>
        </p:spPr>
      </p:pic>
      <p:sp>
        <p:nvSpPr>
          <p:cNvPr id="4" name="Θέση κειμένου 3"/>
          <p:cNvSpPr>
            <a:spLocks noGrp="1"/>
          </p:cNvSpPr>
          <p:nvPr>
            <p:ph type="body" sz="half" idx="2"/>
          </p:nvPr>
        </p:nvSpPr>
        <p:spPr>
          <a:xfrm>
            <a:off x="206188" y="2989728"/>
            <a:ext cx="4114800" cy="3094485"/>
          </a:xfrm>
        </p:spPr>
        <p:txBody>
          <a:bodyPr/>
          <a:lstStyle/>
          <a:p>
            <a:r>
              <a:rPr lang="en-US" dirty="0"/>
              <a:t>John Williams &amp; Vienna Philharmonic – Williams: Theme from “Jurassic Park”</a:t>
            </a:r>
          </a:p>
          <a:p>
            <a:r>
              <a:rPr lang="el-GR" dirty="0"/>
              <a:t>Έκανε πρεμιέρα στις 1 Ιουλίου του 2020.</a:t>
            </a:r>
          </a:p>
        </p:txBody>
      </p:sp>
    </p:spTree>
    <p:extLst>
      <p:ext uri="{BB962C8B-B14F-4D97-AF65-F5344CB8AC3E}">
        <p14:creationId xmlns:p14="http://schemas.microsoft.com/office/powerpoint/2010/main" val="248010453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barn(inVertical)">
                                      <p:cBhvr>
                                        <p:cTn id="2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80007" y="1030941"/>
            <a:ext cx="4114800" cy="1185580"/>
          </a:xfrm>
        </p:spPr>
        <p:txBody>
          <a:bodyPr/>
          <a:lstStyle/>
          <a:p>
            <a:r>
              <a:rPr lang="el-GR" dirty="0"/>
              <a:t>      ΒΑΓΓΕΛΗΣ      ΠΑΠΑΘΑΝΑΣΙΟΥ</a:t>
            </a:r>
          </a:p>
        </p:txBody>
      </p:sp>
      <p:sp>
        <p:nvSpPr>
          <p:cNvPr id="3" name="Θέση περιεχομένου 2"/>
          <p:cNvSpPr>
            <a:spLocks noGrp="1"/>
          </p:cNvSpPr>
          <p:nvPr>
            <p:ph idx="1"/>
          </p:nvPr>
        </p:nvSpPr>
        <p:spPr>
          <a:xfrm>
            <a:off x="5416923" y="412793"/>
            <a:ext cx="6702432" cy="6032413"/>
          </a:xfrm>
        </p:spPr>
        <p:txBody>
          <a:bodyPr>
            <a:normAutofit fontScale="92500" lnSpcReduction="10000"/>
          </a:bodyPr>
          <a:lstStyle/>
          <a:p>
            <a:r>
              <a:rPr lang="el-GR" dirty="0"/>
              <a:t>Ο Βαγγέλης </a:t>
            </a:r>
            <a:r>
              <a:rPr lang="el-GR" dirty="0" err="1"/>
              <a:t>Παπαθανασίου</a:t>
            </a:r>
            <a:r>
              <a:rPr lang="el-GR" dirty="0"/>
              <a:t> (πλήρες όνομα: Ευάγγελος Οδυσσέας </a:t>
            </a:r>
            <a:r>
              <a:rPr lang="el-GR" dirty="0" err="1"/>
              <a:t>Παπαθανασίου</a:t>
            </a:r>
            <a:r>
              <a:rPr lang="el-GR" dirty="0"/>
              <a:t>) (</a:t>
            </a:r>
            <a:r>
              <a:rPr lang="el-GR" dirty="0" err="1"/>
              <a:t>Αγριά</a:t>
            </a:r>
            <a:r>
              <a:rPr lang="el-GR" dirty="0"/>
              <a:t> Μαγνησίας, 29 Μαρτίου 1943 - Παρίσι, 17 Μαΐου 2022), γνωστός διεθνώς ως </a:t>
            </a:r>
            <a:r>
              <a:rPr lang="el-GR" dirty="0" err="1"/>
              <a:t>Vangelis</a:t>
            </a:r>
            <a:r>
              <a:rPr lang="el-GR" dirty="0"/>
              <a:t>, ήταν παγκοσμίως αναγνωρισμένος Έλληνας μουσικός και συνθέτης της ηλεκτρονικής, τζαζ και ορχηστρικής μουσικής. Επηρέασε την ανάπτυξη διαφορετικών μουσικών ειδών, ενώ θεωρείται πρωτεργάτης του ηλεκτρονικού </a:t>
            </a:r>
            <a:r>
              <a:rPr lang="el-GR" dirty="0" err="1"/>
              <a:t>ήχου.Βραβεύτηκε</a:t>
            </a:r>
            <a:r>
              <a:rPr lang="el-GR" dirty="0"/>
              <a:t> με Όσκαρ για την μουσική της ταινίας Οι δρόμοι της φωτιάς το 1982. Επίσης, επένδυσε μουσικά πλήθος άλλων κινηματογραφικών ταινιών όπως: </a:t>
            </a:r>
            <a:r>
              <a:rPr lang="el-GR" dirty="0" err="1"/>
              <a:t>Blade</a:t>
            </a:r>
            <a:r>
              <a:rPr lang="el-GR" dirty="0"/>
              <a:t> </a:t>
            </a:r>
            <a:r>
              <a:rPr lang="el-GR" dirty="0" err="1"/>
              <a:t>Runner</a:t>
            </a:r>
            <a:r>
              <a:rPr lang="el-GR" dirty="0"/>
              <a:t>, 1492: Χριστόφορος Κολόμβος, Αλέξανδρος, Ελ Γκρέκο κ.ά. Είχε συνεργαστεί με τον Ντέμη Ρούσο, την Ειρήνη Παππά και τον </a:t>
            </a:r>
            <a:r>
              <a:rPr lang="el-GR" dirty="0" err="1"/>
              <a:t>Γιον</a:t>
            </a:r>
            <a:r>
              <a:rPr lang="el-GR" dirty="0"/>
              <a:t> Άντερσον. Το 1997 σκηνοθέτησε την τελετή έναρξης του 6ου Παγκόσμιου Πρωταθλήματος Ανοιχτού Στίβου της IAAF που πραγματοποιήθηκε στο Παναθηναϊκό Στάδιο της Αθήνας. Το έργο του Μυθωδία επελέγη από τη ΝΑΣΑ ως η επίσημη μουσική για την αποστολή της, 2001 Οδύσσεια στον Άρη, ενώ το 2002 συνέθεσε το μουσικό σήμα του Μουντιάλ.</a:t>
            </a:r>
          </a:p>
        </p:txBody>
      </p:sp>
      <p:pic>
        <p:nvPicPr>
          <p:cNvPr id="5" name="Εικόνα 4"/>
          <p:cNvPicPr>
            <a:picLocks noChangeAspect="1"/>
          </p:cNvPicPr>
          <p:nvPr/>
        </p:nvPicPr>
        <p:blipFill>
          <a:blip r:embed="rId2"/>
          <a:stretch>
            <a:fillRect/>
          </a:stretch>
        </p:blipFill>
        <p:spPr>
          <a:xfrm>
            <a:off x="252664" y="2650732"/>
            <a:ext cx="4981071" cy="3567952"/>
          </a:xfrm>
          <a:prstGeom prst="rect">
            <a:avLst/>
          </a:prstGeom>
        </p:spPr>
      </p:pic>
      <p:sp>
        <p:nvSpPr>
          <p:cNvPr id="4" name="Θέση κειμένου 3"/>
          <p:cNvSpPr>
            <a:spLocks noGrp="1"/>
          </p:cNvSpPr>
          <p:nvPr>
            <p:ph type="body" sz="half" idx="2"/>
          </p:nvPr>
        </p:nvSpPr>
        <p:spPr/>
        <p:txBody>
          <a:bodyPr/>
          <a:lstStyle/>
          <a:p>
            <a:endParaRPr lang="el-GR" dirty="0"/>
          </a:p>
        </p:txBody>
      </p:sp>
    </p:spTree>
    <p:extLst>
      <p:ext uri="{BB962C8B-B14F-4D97-AF65-F5344CB8AC3E}">
        <p14:creationId xmlns:p14="http://schemas.microsoft.com/office/powerpoint/2010/main" val="16890580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6468" y="1425388"/>
            <a:ext cx="4114800" cy="1600200"/>
          </a:xfrm>
        </p:spPr>
        <p:txBody>
          <a:bodyPr/>
          <a:lstStyle/>
          <a:p>
            <a:r>
              <a:rPr lang="el-GR" dirty="0"/>
              <a:t>ΈΝΑ ΔΗΜΟΦΗΛΕΣ ΕΡΓΟ ΤΟΥ ΒΑΓΓΕΛΗ ΠΑΠΑΘΑΝΑΣΙΟΥ</a:t>
            </a:r>
          </a:p>
        </p:txBody>
      </p:sp>
      <p:pic>
        <p:nvPicPr>
          <p:cNvPr id="5" name="NSenxpUxvpU"/>
          <p:cNvPicPr>
            <a:picLocks noGrp="1" noRot="1" noChangeAspect="1"/>
          </p:cNvPicPr>
          <p:nvPr>
            <p:ph idx="1"/>
            <a:videoFile r:link="rId1"/>
          </p:nvPr>
        </p:nvPicPr>
        <p:blipFill>
          <a:blip r:embed="rId3"/>
          <a:stretch>
            <a:fillRect/>
          </a:stretch>
        </p:blipFill>
        <p:spPr>
          <a:xfrm>
            <a:off x="4321268" y="268941"/>
            <a:ext cx="7668746" cy="6311153"/>
          </a:xfrm>
          <a:prstGeom prst="rect">
            <a:avLst/>
          </a:prstGeom>
        </p:spPr>
      </p:pic>
      <p:sp>
        <p:nvSpPr>
          <p:cNvPr id="4" name="Θέση κειμένου 3"/>
          <p:cNvSpPr>
            <a:spLocks noGrp="1"/>
          </p:cNvSpPr>
          <p:nvPr>
            <p:ph type="body" sz="half" idx="2"/>
          </p:nvPr>
        </p:nvSpPr>
        <p:spPr>
          <a:xfrm>
            <a:off x="206468" y="3124200"/>
            <a:ext cx="4114800" cy="3094485"/>
          </a:xfrm>
        </p:spPr>
        <p:txBody>
          <a:bodyPr/>
          <a:lstStyle/>
          <a:p>
            <a:r>
              <a:rPr lang="el-GR" dirty="0"/>
              <a:t>Μυθωδία (</a:t>
            </a:r>
            <a:r>
              <a:rPr lang="en-US" dirty="0" err="1"/>
              <a:t>Mythodea</a:t>
            </a:r>
            <a:r>
              <a:rPr lang="en-US" dirty="0"/>
              <a:t>)-Movement 1(with Greek lyrics.</a:t>
            </a:r>
            <a:r>
              <a:rPr lang="el-GR" dirty="0"/>
              <a:t>Με στίχους)</a:t>
            </a:r>
          </a:p>
          <a:p>
            <a:r>
              <a:rPr lang="el-GR" dirty="0"/>
              <a:t>Η Μυθωδία έλαβε χώρα στις 28/06/2001 στο χώρο του Ναού του Ολυμπίου Διός και μεταδιδόταν και στον Άρη μέσω του διαστημοπλοίου της NASA που βρισκόταν σε τροχιά γύρω από τον κόκκινο πλανήτη..</a:t>
            </a:r>
          </a:p>
        </p:txBody>
      </p:sp>
    </p:spTree>
    <p:extLst>
      <p:ext uri="{BB962C8B-B14F-4D97-AF65-F5344CB8AC3E}">
        <p14:creationId xmlns:p14="http://schemas.microsoft.com/office/powerpoint/2010/main" val="39935357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heel(1)">
                                      <p:cBhvr>
                                        <p:cTn id="12" dur="2000"/>
                                        <p:tgtEl>
                                          <p:spTgt spid="4">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heel(1)">
                                      <p:cBhvr>
                                        <p:cTn id="15"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5164" y="639316"/>
            <a:ext cx="4114800" cy="1600200"/>
          </a:xfrm>
        </p:spPr>
        <p:txBody>
          <a:bodyPr>
            <a:normAutofit/>
          </a:bodyPr>
          <a:lstStyle/>
          <a:p>
            <a:r>
              <a:rPr lang="en-US" dirty="0"/>
              <a:t>Soundtrack</a:t>
            </a:r>
            <a:r>
              <a:rPr lang="el-GR" dirty="0"/>
              <a:t> από την </a:t>
            </a:r>
            <a:r>
              <a:rPr lang="el-GR" dirty="0" err="1"/>
              <a:t>ταινια</a:t>
            </a:r>
            <a:r>
              <a:rPr lang="el-GR" dirty="0"/>
              <a:t> </a:t>
            </a:r>
            <a:r>
              <a:rPr lang="en-US" dirty="0"/>
              <a:t>star wars</a:t>
            </a:r>
            <a:endParaRPr lang="el-GR" dirty="0"/>
          </a:p>
        </p:txBody>
      </p:sp>
      <p:sp>
        <p:nvSpPr>
          <p:cNvPr id="4" name="Θέση κειμένου 3"/>
          <p:cNvSpPr>
            <a:spLocks noGrp="1"/>
          </p:cNvSpPr>
          <p:nvPr>
            <p:ph type="body" sz="half" idx="2"/>
          </p:nvPr>
        </p:nvSpPr>
        <p:spPr>
          <a:xfrm>
            <a:off x="259976" y="2451846"/>
            <a:ext cx="4114800" cy="3094485"/>
          </a:xfrm>
        </p:spPr>
        <p:txBody>
          <a:bodyPr/>
          <a:lstStyle/>
          <a:p>
            <a:r>
              <a:rPr lang="en-US" dirty="0"/>
              <a:t>Jedi Orchestra plays Star Wars The Throne Room. Conducted by Jedi Master Andrzej </a:t>
            </a:r>
            <a:r>
              <a:rPr lang="en-US" dirty="0" err="1"/>
              <a:t>Kucybała</a:t>
            </a:r>
            <a:r>
              <a:rPr lang="en-US" dirty="0"/>
              <a:t>.</a:t>
            </a:r>
          </a:p>
          <a:p>
            <a:r>
              <a:rPr lang="el-GR" dirty="0"/>
              <a:t>Εκδόθηκε στις 31 Ιουλίου 2015.</a:t>
            </a:r>
            <a:endParaRPr lang="en-US" dirty="0"/>
          </a:p>
          <a:p>
            <a:endParaRPr lang="el-GR" dirty="0"/>
          </a:p>
        </p:txBody>
      </p:sp>
      <p:pic>
        <p:nvPicPr>
          <p:cNvPr id="7" name="STUkbMPtDtk"/>
          <p:cNvPicPr>
            <a:picLocks noGrp="1" noRot="1" noChangeAspect="1"/>
          </p:cNvPicPr>
          <p:nvPr>
            <p:ph idx="1"/>
            <a:videoFile r:link="rId1"/>
          </p:nvPr>
        </p:nvPicPr>
        <p:blipFill>
          <a:blip r:embed="rId3"/>
          <a:stretch>
            <a:fillRect/>
          </a:stretch>
        </p:blipFill>
        <p:spPr>
          <a:xfrm>
            <a:off x="4342434" y="639316"/>
            <a:ext cx="7589590" cy="5579368"/>
          </a:xfrm>
          <a:prstGeom prst="rect">
            <a:avLst/>
          </a:prstGeom>
        </p:spPr>
      </p:pic>
    </p:spTree>
    <p:extLst>
      <p:ext uri="{BB962C8B-B14F-4D97-AF65-F5344CB8AC3E}">
        <p14:creationId xmlns:p14="http://schemas.microsoft.com/office/powerpoint/2010/main" val="17337781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4">
                                            <p:txEl>
                                              <p:pRg st="0" end="0"/>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p:cTn id="20"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0671" y="349624"/>
            <a:ext cx="4114800" cy="1600200"/>
          </a:xfrm>
        </p:spPr>
        <p:txBody>
          <a:bodyPr/>
          <a:lstStyle/>
          <a:p>
            <a:r>
              <a:rPr lang="en-US" dirty="0"/>
              <a:t>Soundtrack </a:t>
            </a:r>
            <a:r>
              <a:rPr lang="el-GR" dirty="0" err="1"/>
              <a:t>απο</a:t>
            </a:r>
            <a:r>
              <a:rPr lang="el-GR" dirty="0"/>
              <a:t> την </a:t>
            </a:r>
            <a:r>
              <a:rPr lang="el-GR" dirty="0" err="1"/>
              <a:t>ταινια</a:t>
            </a:r>
            <a:r>
              <a:rPr lang="el-GR" dirty="0"/>
              <a:t> </a:t>
            </a:r>
            <a:r>
              <a:rPr lang="en-US" dirty="0" err="1"/>
              <a:t>mr</a:t>
            </a:r>
            <a:r>
              <a:rPr lang="en-US" dirty="0"/>
              <a:t> </a:t>
            </a:r>
            <a:r>
              <a:rPr lang="en-US" dirty="0" err="1"/>
              <a:t>moustafa</a:t>
            </a:r>
            <a:endParaRPr lang="el-GR" dirty="0"/>
          </a:p>
        </p:txBody>
      </p:sp>
      <p:pic>
        <p:nvPicPr>
          <p:cNvPr id="5" name="voX15vG2gOk"/>
          <p:cNvPicPr>
            <a:picLocks noGrp="1" noRot="1" noChangeAspect="1"/>
          </p:cNvPicPr>
          <p:nvPr>
            <p:ph idx="1"/>
            <a:videoFile r:link="rId1"/>
          </p:nvPr>
        </p:nvPicPr>
        <p:blipFill>
          <a:blip r:embed="rId3"/>
          <a:stretch>
            <a:fillRect/>
          </a:stretch>
        </p:blipFill>
        <p:spPr>
          <a:xfrm>
            <a:off x="4065298" y="1448608"/>
            <a:ext cx="8019126" cy="5319745"/>
          </a:xfrm>
          <a:prstGeom prst="rect">
            <a:avLst/>
          </a:prstGeom>
        </p:spPr>
      </p:pic>
      <p:sp>
        <p:nvSpPr>
          <p:cNvPr id="4" name="Θέση κειμένου 3"/>
          <p:cNvSpPr>
            <a:spLocks noGrp="1"/>
          </p:cNvSpPr>
          <p:nvPr>
            <p:ph type="body" sz="half" idx="2"/>
          </p:nvPr>
        </p:nvSpPr>
        <p:spPr>
          <a:xfrm>
            <a:off x="143338" y="2711824"/>
            <a:ext cx="4114800" cy="3094485"/>
          </a:xfrm>
        </p:spPr>
        <p:txBody>
          <a:bodyPr/>
          <a:lstStyle/>
          <a:p>
            <a:r>
              <a:rPr lang="en-US" dirty="0"/>
              <a:t>Alexandre </a:t>
            </a:r>
            <a:r>
              <a:rPr lang="en-US" dirty="0" err="1"/>
              <a:t>Desplat</a:t>
            </a:r>
            <a:r>
              <a:rPr lang="en-US" dirty="0"/>
              <a:t> - Mr. </a:t>
            </a:r>
            <a:r>
              <a:rPr lang="en-US" dirty="0" err="1"/>
              <a:t>Moustafa</a:t>
            </a:r>
            <a:endParaRPr lang="en-US" dirty="0"/>
          </a:p>
          <a:p>
            <a:r>
              <a:rPr lang="el-GR" dirty="0"/>
              <a:t>Δημιουργήθηκε στις 30 Νοεμβρίου 2014. </a:t>
            </a:r>
            <a:endParaRPr lang="en-US" dirty="0"/>
          </a:p>
        </p:txBody>
      </p:sp>
    </p:spTree>
    <p:extLst>
      <p:ext uri="{BB962C8B-B14F-4D97-AF65-F5344CB8AC3E}">
        <p14:creationId xmlns:p14="http://schemas.microsoft.com/office/powerpoint/2010/main" val="23610314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1524000"/>
            <a:ext cx="4114800" cy="882869"/>
          </a:xfrm>
        </p:spPr>
        <p:txBody>
          <a:bodyPr>
            <a:normAutofit fontScale="90000"/>
          </a:bodyPr>
          <a:lstStyle/>
          <a:p>
            <a:r>
              <a:rPr lang="el-GR" dirty="0"/>
              <a:t>Η </a:t>
            </a:r>
            <a:r>
              <a:rPr lang="el-GR" dirty="0" err="1"/>
              <a:t>εννοια</a:t>
            </a:r>
            <a:r>
              <a:rPr lang="el-GR" dirty="0"/>
              <a:t> ΤΟΥ ΚΙΝΗΜΑΤΟΓΡΑΦΟΥ</a:t>
            </a:r>
          </a:p>
        </p:txBody>
      </p:sp>
      <p:pic>
        <p:nvPicPr>
          <p:cNvPr id="5" name="Θέση περιεχομένου 4"/>
          <p:cNvPicPr>
            <a:picLocks noGrp="1" noChangeAspect="1"/>
          </p:cNvPicPr>
          <p:nvPr>
            <p:ph idx="1"/>
          </p:nvPr>
        </p:nvPicPr>
        <p:blipFill>
          <a:blip r:embed="rId2"/>
          <a:stretch>
            <a:fillRect/>
          </a:stretch>
        </p:blipFill>
        <p:spPr>
          <a:xfrm>
            <a:off x="6632027" y="336331"/>
            <a:ext cx="4130566" cy="5375275"/>
          </a:xfrm>
          <a:prstGeom prst="rect">
            <a:avLst/>
          </a:prstGeom>
        </p:spPr>
      </p:pic>
      <p:sp>
        <p:nvSpPr>
          <p:cNvPr id="4" name="Θέση κειμένου 3"/>
          <p:cNvSpPr>
            <a:spLocks noGrp="1"/>
          </p:cNvSpPr>
          <p:nvPr>
            <p:ph type="body" sz="half" idx="2"/>
          </p:nvPr>
        </p:nvSpPr>
        <p:spPr>
          <a:xfrm>
            <a:off x="685800" y="2406869"/>
            <a:ext cx="4114800" cy="3811815"/>
          </a:xfrm>
        </p:spPr>
        <p:txBody>
          <a:bodyPr>
            <a:normAutofit lnSpcReduction="10000"/>
          </a:bodyPr>
          <a:lstStyle/>
          <a:p>
            <a:r>
              <a:rPr lang="el-GR" sz="2000" dirty="0"/>
              <a:t>Ο κινηματογράφος ή αλλιώς σινεμά είναι η αποκαλούμενη και έβδομη τέχνη, δίπλα στη γλυπτική, τη ζωγραφική, το χορό, την αρχιτεκτονική, τη μουσική και τη λογοτεχνία. Αρχικά, εμφανίστηκε περισσότερο ως μια νέα τεχνική καταγραφής της κίνησης και </a:t>
            </a:r>
            <a:r>
              <a:rPr lang="el-GR" sz="2000" dirty="0" err="1"/>
              <a:t>οπτικοποίησής</a:t>
            </a:r>
            <a:r>
              <a:rPr lang="el-GR" sz="2000" dirty="0"/>
              <a:t> της, όπως δηλώνει και ο ίδιος ο όρος .</a:t>
            </a:r>
          </a:p>
          <a:p>
            <a:r>
              <a:rPr lang="el-GR" sz="2000" dirty="0"/>
              <a:t>Στη διπλανή εικόνα απεικονίζεται μια παλιά μηχανή προβολής για τον κινηματογράφο. </a:t>
            </a:r>
          </a:p>
          <a:p>
            <a:endParaRPr lang="el-GR" sz="2000" dirty="0"/>
          </a:p>
        </p:txBody>
      </p:sp>
    </p:spTree>
    <p:extLst>
      <p:ext uri="{BB962C8B-B14F-4D97-AF65-F5344CB8AC3E}">
        <p14:creationId xmlns:p14="http://schemas.microsoft.com/office/powerpoint/2010/main" val="1094814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1524000"/>
            <a:ext cx="4114800" cy="914400"/>
          </a:xfrm>
        </p:spPr>
        <p:txBody>
          <a:bodyPr>
            <a:normAutofit fontScale="90000"/>
          </a:bodyPr>
          <a:lstStyle/>
          <a:p>
            <a:r>
              <a:rPr lang="el-GR" dirty="0"/>
              <a:t>Η ΙΣΤΟΡΙΑ ΤΟΥ ΚΙΝΗΜΑΤΟΓΡΑΦΟΥ</a:t>
            </a:r>
          </a:p>
        </p:txBody>
      </p:sp>
      <p:pic>
        <p:nvPicPr>
          <p:cNvPr id="5" name="Θέση περιεχομένου 4"/>
          <p:cNvPicPr>
            <a:picLocks noGrp="1" noChangeAspect="1"/>
          </p:cNvPicPr>
          <p:nvPr>
            <p:ph idx="1"/>
          </p:nvPr>
        </p:nvPicPr>
        <p:blipFill>
          <a:blip r:embed="rId2"/>
          <a:stretch>
            <a:fillRect/>
          </a:stretch>
        </p:blipFill>
        <p:spPr>
          <a:xfrm>
            <a:off x="6358759" y="330264"/>
            <a:ext cx="4361793" cy="5888421"/>
          </a:xfrm>
          <a:prstGeom prst="rect">
            <a:avLst/>
          </a:prstGeom>
        </p:spPr>
      </p:pic>
      <p:sp>
        <p:nvSpPr>
          <p:cNvPr id="4" name="Θέση κειμένου 3"/>
          <p:cNvSpPr>
            <a:spLocks noGrp="1"/>
          </p:cNvSpPr>
          <p:nvPr>
            <p:ph type="body" sz="half" idx="2"/>
          </p:nvPr>
        </p:nvSpPr>
        <p:spPr>
          <a:xfrm>
            <a:off x="777766" y="2438401"/>
            <a:ext cx="4022834" cy="3780284"/>
          </a:xfrm>
        </p:spPr>
        <p:txBody>
          <a:bodyPr>
            <a:normAutofit/>
          </a:bodyPr>
          <a:lstStyle/>
          <a:p>
            <a:r>
              <a:rPr lang="el-GR" sz="2000" dirty="0"/>
              <a:t>Στη Γαλλία, οι αδελφοί </a:t>
            </a:r>
            <a:r>
              <a:rPr lang="el-GR" sz="2000" dirty="0" err="1"/>
              <a:t>Ωγκύστ</a:t>
            </a:r>
            <a:r>
              <a:rPr lang="el-GR" sz="2000" dirty="0"/>
              <a:t> και Λουί </a:t>
            </a:r>
            <a:r>
              <a:rPr lang="el-GR" sz="2000" dirty="0" err="1"/>
              <a:t>Λυμιέρ</a:t>
            </a:r>
            <a:r>
              <a:rPr lang="el-GR" sz="2000" dirty="0"/>
              <a:t>, βασιζόμενοι στο </a:t>
            </a:r>
            <a:r>
              <a:rPr lang="el-GR" sz="2000" dirty="0" err="1"/>
              <a:t>κινητοσκόπιο</a:t>
            </a:r>
            <a:r>
              <a:rPr lang="el-GR" sz="2000" dirty="0"/>
              <a:t> των </a:t>
            </a:r>
            <a:r>
              <a:rPr lang="el-GR" sz="2000" dirty="0" err="1"/>
              <a:t>Ντίκσον</a:t>
            </a:r>
            <a:r>
              <a:rPr lang="el-GR" sz="2000" dirty="0"/>
              <a:t> και </a:t>
            </a:r>
            <a:r>
              <a:rPr lang="el-GR" sz="2000" dirty="0" err="1"/>
              <a:t>Έντισον</a:t>
            </a:r>
            <a:r>
              <a:rPr lang="el-GR" sz="2000" dirty="0"/>
              <a:t>, εφηύραν τον κινηματογράφο  που αποτελούσε μία φορητή κινηματογραφική μηχανή, λήψεως, εκτύπωσης και προβολής του φιλμ. Στις 28 Δεκεμβρίου του 1895, έκαναν και την πρώτη δημόσια προβολή, στο Παρίσι.</a:t>
            </a:r>
          </a:p>
        </p:txBody>
      </p:sp>
    </p:spTree>
    <p:extLst>
      <p:ext uri="{BB962C8B-B14F-4D97-AF65-F5344CB8AC3E}">
        <p14:creationId xmlns:p14="http://schemas.microsoft.com/office/powerpoint/2010/main" val="118297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heel(1)">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1524000"/>
            <a:ext cx="4114800" cy="725214"/>
          </a:xfrm>
        </p:spPr>
        <p:txBody>
          <a:bodyPr>
            <a:normAutofit fontScale="90000"/>
          </a:bodyPr>
          <a:lstStyle/>
          <a:p>
            <a:r>
              <a:rPr lang="el-GR" dirty="0"/>
              <a:t>Η </a:t>
            </a:r>
            <a:r>
              <a:rPr lang="el-GR" dirty="0" err="1"/>
              <a:t>πρωτη</a:t>
            </a:r>
            <a:r>
              <a:rPr lang="el-GR" dirty="0"/>
              <a:t> </a:t>
            </a:r>
            <a:r>
              <a:rPr lang="el-GR" dirty="0" err="1"/>
              <a:t>ταινια</a:t>
            </a:r>
            <a:r>
              <a:rPr lang="el-GR" dirty="0"/>
              <a:t> </a:t>
            </a:r>
            <a:r>
              <a:rPr lang="el-GR" dirty="0" err="1"/>
              <a:t>μικρου</a:t>
            </a:r>
            <a:r>
              <a:rPr lang="el-GR" dirty="0"/>
              <a:t> </a:t>
            </a:r>
            <a:r>
              <a:rPr lang="el-GR" dirty="0" err="1"/>
              <a:t>μηκουσ</a:t>
            </a:r>
            <a:endParaRPr lang="el-GR" dirty="0"/>
          </a:p>
        </p:txBody>
      </p:sp>
      <p:sp>
        <p:nvSpPr>
          <p:cNvPr id="3" name="Θέση περιεχομένου 2"/>
          <p:cNvSpPr>
            <a:spLocks noGrp="1"/>
          </p:cNvSpPr>
          <p:nvPr>
            <p:ph idx="1"/>
          </p:nvPr>
        </p:nvSpPr>
        <p:spPr>
          <a:xfrm>
            <a:off x="5006092" y="893904"/>
            <a:ext cx="6510618" cy="5471925"/>
          </a:xfrm>
        </p:spPr>
        <p:txBody>
          <a:bodyPr>
            <a:normAutofit lnSpcReduction="10000"/>
          </a:bodyPr>
          <a:lstStyle/>
          <a:p>
            <a:r>
              <a:rPr lang="el-GR" dirty="0"/>
              <a:t>Η πρώτη ταινία μικρού μήκους που διαδραματίστηκε το 1895 από τους αδελφούς </a:t>
            </a:r>
            <a:r>
              <a:rPr lang="el-GR" dirty="0" err="1"/>
              <a:t>Λιμιέρ</a:t>
            </a:r>
            <a:r>
              <a:rPr lang="el-GR" dirty="0"/>
              <a:t>. Οι </a:t>
            </a:r>
            <a:r>
              <a:rPr lang="el-GR" dirty="0" err="1"/>
              <a:t>Λιμιέρ</a:t>
            </a:r>
            <a:r>
              <a:rPr lang="el-GR" dirty="0"/>
              <a:t> είχαν εφεύρει την πρώτη κινηματογραφική μηχανή λήψης και προβολής και μια πατέντα καταχωρημένη για την εφεύρεση τους με το όνομα «Κινηματογράφος». Τον κινηματογράφο αποτελούσε μία φορητή κινηματογραφική μηχανή, λήψεως, εκτύπωσης και προβολής του φιλμ, που εμφάνιζε σε οθόνη εικόνες με ρυθμό 16 καρέ ανά δευτερόλεπτο. Μόλις πήραν την αναγνώριση της ευρεσιτεχνίας τους για την κινηματογραφική μηχανή αποφάσισαν να κάνουν την πρώτη παράσταση, για να δει το κοινό το νέο επιστημονικό θαύμα. Είναι αμφίβολο αν οι ίδιοι οι </a:t>
            </a:r>
            <a:r>
              <a:rPr lang="el-GR" dirty="0" err="1"/>
              <a:t>Λιμιέρ</a:t>
            </a:r>
            <a:r>
              <a:rPr lang="el-GR" dirty="0"/>
              <a:t> είχαν συλλάβει τη σημασία της εφεύρεσής τους, καθώς ήταν της άποψης ότι «ο κινηματογράφος είναι μια εφεύρεση χωρίς μέλλον».</a:t>
            </a:r>
          </a:p>
          <a:p>
            <a:endParaRPr lang="el-GR" dirty="0"/>
          </a:p>
        </p:txBody>
      </p:sp>
      <p:sp>
        <p:nvSpPr>
          <p:cNvPr id="4" name="Θέση κειμένου 3"/>
          <p:cNvSpPr>
            <a:spLocks noGrp="1"/>
          </p:cNvSpPr>
          <p:nvPr>
            <p:ph type="body" sz="half" idx="2"/>
          </p:nvPr>
        </p:nvSpPr>
        <p:spPr>
          <a:xfrm>
            <a:off x="685800" y="2249214"/>
            <a:ext cx="4114800" cy="3969470"/>
          </a:xfrm>
        </p:spPr>
        <p:txBody>
          <a:bodyPr>
            <a:normAutofit/>
          </a:bodyPr>
          <a:lstStyle/>
          <a:p>
            <a:endParaRPr lang="el-GR" dirty="0"/>
          </a:p>
          <a:p>
            <a:endParaRPr lang="el-GR" dirty="0"/>
          </a:p>
        </p:txBody>
      </p:sp>
      <p:pic>
        <p:nvPicPr>
          <p:cNvPr id="5" name="Εικόνα 4"/>
          <p:cNvPicPr>
            <a:picLocks noChangeAspect="1"/>
          </p:cNvPicPr>
          <p:nvPr/>
        </p:nvPicPr>
        <p:blipFill>
          <a:blip r:embed="rId2"/>
          <a:stretch>
            <a:fillRect/>
          </a:stretch>
        </p:blipFill>
        <p:spPr>
          <a:xfrm>
            <a:off x="685800" y="2511971"/>
            <a:ext cx="4127909" cy="3853857"/>
          </a:xfrm>
          <a:prstGeom prst="rect">
            <a:avLst/>
          </a:prstGeom>
        </p:spPr>
      </p:pic>
    </p:spTree>
    <p:extLst>
      <p:ext uri="{BB962C8B-B14F-4D97-AF65-F5344CB8AC3E}">
        <p14:creationId xmlns:p14="http://schemas.microsoft.com/office/powerpoint/2010/main" val="4128969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371599" y="420415"/>
            <a:ext cx="9448801" cy="115613"/>
          </a:xfrm>
        </p:spPr>
        <p:txBody>
          <a:bodyPr>
            <a:normAutofit fontScale="90000"/>
          </a:bodyPr>
          <a:lstStyle/>
          <a:p>
            <a:endParaRPr lang="el-GR" sz="3600" dirty="0"/>
          </a:p>
        </p:txBody>
      </p:sp>
      <p:sp>
        <p:nvSpPr>
          <p:cNvPr id="3" name="Υπότιτλος 2"/>
          <p:cNvSpPr>
            <a:spLocks noGrp="1"/>
          </p:cNvSpPr>
          <p:nvPr>
            <p:ph type="subTitle" idx="1"/>
          </p:nvPr>
        </p:nvSpPr>
        <p:spPr>
          <a:xfrm>
            <a:off x="1277005" y="536028"/>
            <a:ext cx="9863959" cy="6201103"/>
          </a:xfrm>
        </p:spPr>
        <p:txBody>
          <a:bodyPr/>
          <a:lstStyle/>
          <a:p>
            <a:endParaRPr lang="el-GR" dirty="0"/>
          </a:p>
          <a:p>
            <a:endParaRPr lang="el-GR" dirty="0"/>
          </a:p>
          <a:p>
            <a:endParaRPr lang="el-GR" dirty="0"/>
          </a:p>
          <a:p>
            <a:r>
              <a:rPr lang="el-GR" dirty="0"/>
              <a:t>Στις 28 Δεκεμβρίου του 1895, έκαναν και την πρώτη δημόσια προβολή, στο ινδικό σαλόνι του </a:t>
            </a:r>
            <a:r>
              <a:rPr lang="el-GR" dirty="0" err="1"/>
              <a:t>Grand</a:t>
            </a:r>
            <a:r>
              <a:rPr lang="el-GR" dirty="0"/>
              <a:t> </a:t>
            </a:r>
            <a:r>
              <a:rPr lang="el-GR" dirty="0" err="1"/>
              <a:t>Cafe</a:t>
            </a:r>
            <a:r>
              <a:rPr lang="el-GR" dirty="0"/>
              <a:t> στο Παρίσι. Η ημερομηνία αυτή αναφέρεται από πολλούς ως η επίσημη ημέρα που ο κινηματογράφος με την σημερινή του γνωστή μορφή έκανε την εμφάνισή του. Εκείνη τη δημόσια προβολή παρακολούθησαν συνολικά 35 άτομα επί πληρωμή και προβλήθηκαν δέκα ταινίες συνολικής διάρκειας περίπου δεκαπέντε λεπτών. Μια απ' αυτές, τις πρώτες, ολιγόλεπτες ταινίες ήταν και «Η έξοδος των εργατών από το προαύλιο του εργοστασίου </a:t>
            </a:r>
            <a:r>
              <a:rPr lang="el-GR" dirty="0" err="1"/>
              <a:t>Λιμιέρ</a:t>
            </a:r>
            <a:r>
              <a:rPr lang="el-GR" dirty="0"/>
              <a:t>».</a:t>
            </a:r>
          </a:p>
          <a:p>
            <a:endParaRPr lang="el-GR" dirty="0"/>
          </a:p>
        </p:txBody>
      </p:sp>
    </p:spTree>
    <p:extLst>
      <p:ext uri="{BB962C8B-B14F-4D97-AF65-F5344CB8AC3E}">
        <p14:creationId xmlns:p14="http://schemas.microsoft.com/office/powerpoint/2010/main" val="625661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anim calcmode="lin" valueType="num">
                                      <p:cBhvr>
                                        <p:cTn id="8"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764373"/>
            <a:ext cx="10820400" cy="160537"/>
          </a:xfrm>
        </p:spPr>
        <p:txBody>
          <a:bodyPr>
            <a:normAutofit fontScale="90000"/>
          </a:bodyPr>
          <a:lstStyle/>
          <a:p>
            <a:endParaRPr lang="el-GR" dirty="0"/>
          </a:p>
        </p:txBody>
      </p:sp>
      <p:pic>
        <p:nvPicPr>
          <p:cNvPr id="4" name="Ao1dx7gMqow"/>
          <p:cNvPicPr>
            <a:picLocks noGrp="1" noRot="1" noChangeAspect="1"/>
          </p:cNvPicPr>
          <p:nvPr>
            <p:ph idx="1"/>
            <a:videoFile r:link="rId1"/>
          </p:nvPr>
        </p:nvPicPr>
        <p:blipFill>
          <a:blip r:embed="rId3"/>
          <a:stretch>
            <a:fillRect/>
          </a:stretch>
        </p:blipFill>
        <p:spPr>
          <a:xfrm>
            <a:off x="1467507" y="1198179"/>
            <a:ext cx="9256986" cy="5207054"/>
          </a:xfrm>
          <a:prstGeom prst="rect">
            <a:avLst/>
          </a:prstGeom>
        </p:spPr>
      </p:pic>
    </p:spTree>
    <p:extLst>
      <p:ext uri="{BB962C8B-B14F-4D97-AF65-F5344CB8AC3E}">
        <p14:creationId xmlns:p14="http://schemas.microsoft.com/office/powerpoint/2010/main" val="1477812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1524000"/>
            <a:ext cx="4114800" cy="987972"/>
          </a:xfrm>
        </p:spPr>
        <p:txBody>
          <a:bodyPr>
            <a:normAutofit fontScale="90000"/>
          </a:bodyPr>
          <a:lstStyle/>
          <a:p>
            <a:r>
              <a:rPr lang="el-GR" dirty="0"/>
              <a:t>Ο </a:t>
            </a:r>
            <a:r>
              <a:rPr lang="el-GR" dirty="0" err="1"/>
              <a:t>ρολοσ</a:t>
            </a:r>
            <a:r>
              <a:rPr lang="el-GR" dirty="0"/>
              <a:t> της </a:t>
            </a:r>
            <a:r>
              <a:rPr lang="el-GR" dirty="0" err="1"/>
              <a:t>μουσικησ</a:t>
            </a:r>
            <a:r>
              <a:rPr lang="el-GR" dirty="0"/>
              <a:t> στον </a:t>
            </a:r>
            <a:r>
              <a:rPr lang="el-GR" dirty="0" err="1"/>
              <a:t>κινηματογραφο</a:t>
            </a:r>
            <a:endParaRPr lang="el-GR" dirty="0"/>
          </a:p>
        </p:txBody>
      </p:sp>
      <p:pic>
        <p:nvPicPr>
          <p:cNvPr id="5" name="27mB8verLK8"/>
          <p:cNvPicPr>
            <a:picLocks noGrp="1" noRot="1" noChangeAspect="1"/>
          </p:cNvPicPr>
          <p:nvPr>
            <p:ph idx="1"/>
            <a:videoFile r:link="rId1"/>
          </p:nvPr>
        </p:nvPicPr>
        <p:blipFill>
          <a:blip r:embed="rId3"/>
          <a:stretch>
            <a:fillRect/>
          </a:stretch>
        </p:blipFill>
        <p:spPr>
          <a:xfrm>
            <a:off x="5414196" y="1933903"/>
            <a:ext cx="6110014" cy="3436883"/>
          </a:xfrm>
          <a:prstGeom prst="rect">
            <a:avLst/>
          </a:prstGeom>
        </p:spPr>
      </p:pic>
      <p:sp>
        <p:nvSpPr>
          <p:cNvPr id="4" name="Θέση κειμένου 3"/>
          <p:cNvSpPr>
            <a:spLocks noGrp="1"/>
          </p:cNvSpPr>
          <p:nvPr>
            <p:ph type="body" sz="half" idx="2"/>
          </p:nvPr>
        </p:nvSpPr>
        <p:spPr>
          <a:xfrm>
            <a:off x="685800" y="2511973"/>
            <a:ext cx="4114800" cy="3706712"/>
          </a:xfrm>
        </p:spPr>
        <p:txBody>
          <a:bodyPr>
            <a:normAutofit fontScale="92500"/>
          </a:bodyPr>
          <a:lstStyle/>
          <a:p>
            <a:r>
              <a:rPr lang="el-GR" dirty="0"/>
              <a:t>Η μουσική συχνά συνοδεύει κινηματογραφήσεις κάθε είδους, βίντεο και άλλων ηλεκτρονικών μέσων, και θεωρείται ένας πολύ σημαντικός παράγοντας που συμβάλλει στο νοηματικό περιεχόμενο της κάθε παραγωγής. Η μουσική είναι πολυσήμαντη και </a:t>
            </a:r>
            <a:r>
              <a:rPr lang="el-GR" dirty="0" err="1"/>
              <a:t>υποδηλωτική</a:t>
            </a:r>
            <a:r>
              <a:rPr lang="el-GR" dirty="0"/>
              <a:t>. η κινηματογραφική μουσική δεν μπορεί να απομονωθεί από το περιβάλλον το οποίο εξυπηρετεί και να αντιμετωπισθεί με κριτήρια απόλυτης μουσικής, που προορίζεται αποκλειστικά για ακρόαση. Πλέον, δεν αναφερόμαστε απλώς σε σύνθεση μουσικής, αλλά σε σύνθεση μουσικής για </a:t>
            </a:r>
            <a:r>
              <a:rPr lang="el-GR" dirty="0" err="1"/>
              <a:t>εικόνα.Η</a:t>
            </a:r>
            <a:r>
              <a:rPr lang="el-GR" dirty="0"/>
              <a:t> μουσική πρέπει να είναι κατάλληλη και πρέπει να επιτυγχάνει αυτό που έχει κατά νου ο σκηνοθέτης.</a:t>
            </a:r>
          </a:p>
        </p:txBody>
      </p:sp>
    </p:spTree>
    <p:extLst>
      <p:ext uri="{BB962C8B-B14F-4D97-AF65-F5344CB8AC3E}">
        <p14:creationId xmlns:p14="http://schemas.microsoft.com/office/powerpoint/2010/main" val="501318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video>
              <p:cMediaNode>
                <p:cTn id="23" fill="hold" display="0">
                  <p:stCondLst>
                    <p:cond delay="indefinite"/>
                  </p:stCondLst>
                </p:cTn>
                <p:tgtEl>
                  <p:spTgt spid="5"/>
                </p:tgtEl>
              </p:cMediaNode>
            </p:video>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1524000"/>
            <a:ext cx="4114800" cy="861848"/>
          </a:xfrm>
        </p:spPr>
        <p:txBody>
          <a:bodyPr>
            <a:normAutofit fontScale="90000"/>
          </a:bodyPr>
          <a:lstStyle/>
          <a:p>
            <a:r>
              <a:rPr lang="el-GR" dirty="0" err="1"/>
              <a:t>Σημαντικοι</a:t>
            </a:r>
            <a:r>
              <a:rPr lang="el-GR" dirty="0"/>
              <a:t> </a:t>
            </a:r>
            <a:r>
              <a:rPr lang="el-GR" dirty="0" err="1"/>
              <a:t>συνθετεσ</a:t>
            </a:r>
            <a:r>
              <a:rPr lang="el-GR" dirty="0"/>
              <a:t> </a:t>
            </a:r>
            <a:r>
              <a:rPr lang="el-GR" dirty="0" err="1"/>
              <a:t>κινημ</a:t>
            </a:r>
            <a:r>
              <a:rPr lang="el-GR" dirty="0"/>
              <a:t>/</a:t>
            </a:r>
            <a:r>
              <a:rPr lang="el-GR" dirty="0" err="1"/>
              <a:t>κησ</a:t>
            </a:r>
            <a:r>
              <a:rPr lang="el-GR" dirty="0"/>
              <a:t> </a:t>
            </a:r>
            <a:r>
              <a:rPr lang="el-GR" dirty="0" err="1"/>
              <a:t>μουσικησ</a:t>
            </a:r>
            <a:endParaRPr lang="el-GR" dirty="0"/>
          </a:p>
        </p:txBody>
      </p:sp>
      <p:pic>
        <p:nvPicPr>
          <p:cNvPr id="5" name="Θέση περιεχομένου 4"/>
          <p:cNvPicPr>
            <a:picLocks noGrp="1" noChangeAspect="1"/>
          </p:cNvPicPr>
          <p:nvPr>
            <p:ph idx="1"/>
          </p:nvPr>
        </p:nvPicPr>
        <p:blipFill>
          <a:blip r:embed="rId2"/>
          <a:stretch>
            <a:fillRect/>
          </a:stretch>
        </p:blipFill>
        <p:spPr>
          <a:xfrm>
            <a:off x="685800" y="2928402"/>
            <a:ext cx="2969290" cy="3532019"/>
          </a:xfrm>
          <a:prstGeom prst="rect">
            <a:avLst/>
          </a:prstGeom>
        </p:spPr>
      </p:pic>
      <p:sp>
        <p:nvSpPr>
          <p:cNvPr id="4" name="Θέση κειμένου 3"/>
          <p:cNvSpPr>
            <a:spLocks noGrp="1"/>
          </p:cNvSpPr>
          <p:nvPr>
            <p:ph type="body" sz="half" idx="2"/>
          </p:nvPr>
        </p:nvSpPr>
        <p:spPr>
          <a:xfrm>
            <a:off x="685800" y="2385849"/>
            <a:ext cx="4114800" cy="3832836"/>
          </a:xfrm>
        </p:spPr>
        <p:txBody>
          <a:bodyPr>
            <a:normAutofit/>
          </a:bodyPr>
          <a:lstStyle/>
          <a:p>
            <a:r>
              <a:rPr lang="el-GR" dirty="0"/>
              <a:t>Βασίλης </a:t>
            </a:r>
            <a:r>
              <a:rPr lang="el-GR" dirty="0" err="1"/>
              <a:t>Πολυδούρης</a:t>
            </a:r>
            <a:r>
              <a:rPr lang="el-GR" dirty="0"/>
              <a:t> </a:t>
            </a:r>
          </a:p>
        </p:txBody>
      </p:sp>
      <p:sp>
        <p:nvSpPr>
          <p:cNvPr id="6" name="Ορθογώνιο 5"/>
          <p:cNvSpPr/>
          <p:nvPr/>
        </p:nvSpPr>
        <p:spPr>
          <a:xfrm>
            <a:off x="5265682" y="1140372"/>
            <a:ext cx="6096000" cy="5078313"/>
          </a:xfrm>
          <a:prstGeom prst="rect">
            <a:avLst/>
          </a:prstGeom>
        </p:spPr>
        <p:txBody>
          <a:bodyPr>
            <a:spAutoFit/>
          </a:bodyPr>
          <a:lstStyle/>
          <a:p>
            <a:r>
              <a:rPr lang="el-GR" dirty="0"/>
              <a:t>Ο ελληνικής καταγωγής </a:t>
            </a:r>
            <a:r>
              <a:rPr lang="el-GR" dirty="0" err="1"/>
              <a:t>Basil</a:t>
            </a:r>
            <a:r>
              <a:rPr lang="el-GR" dirty="0"/>
              <a:t> </a:t>
            </a:r>
            <a:r>
              <a:rPr lang="el-GR" dirty="0" err="1"/>
              <a:t>Poledouris</a:t>
            </a:r>
            <a:r>
              <a:rPr lang="el-GR" dirty="0"/>
              <a:t> γεννήθηκε στο </a:t>
            </a:r>
            <a:r>
              <a:rPr lang="el-GR" dirty="0" err="1"/>
              <a:t>Missouri</a:t>
            </a:r>
            <a:r>
              <a:rPr lang="el-GR" dirty="0"/>
              <a:t> των Ηνωμένων Πολιτειών το 1945. Από πολύ μικρός έμαθε να παίζει πιάνο και  να πλάθει με το μυαλό του επικές μελωδίες, που άκουγε από τον αγαπημένο του συνθέτη </a:t>
            </a:r>
            <a:r>
              <a:rPr lang="el-GR" dirty="0" err="1"/>
              <a:t>Miklos</a:t>
            </a:r>
            <a:r>
              <a:rPr lang="el-GR" dirty="0"/>
              <a:t> </a:t>
            </a:r>
            <a:r>
              <a:rPr lang="el-GR" dirty="0" err="1"/>
              <a:t>Rozsa</a:t>
            </a:r>
            <a:r>
              <a:rPr lang="el-GR" dirty="0"/>
              <a:t>. Τρομερά επηρεασμένος, προσπάθησε να ακολουθήσει την επιτυχία του </a:t>
            </a:r>
            <a:r>
              <a:rPr lang="el-GR" dirty="0" err="1"/>
              <a:t>Rozsa</a:t>
            </a:r>
            <a:r>
              <a:rPr lang="el-GR" dirty="0"/>
              <a:t> σπουδάζοντας στο </a:t>
            </a:r>
            <a:r>
              <a:rPr lang="el-GR" dirty="0" err="1"/>
              <a:t>University</a:t>
            </a:r>
            <a:r>
              <a:rPr lang="el-GR" dirty="0"/>
              <a:t> of Southern </a:t>
            </a:r>
            <a:r>
              <a:rPr lang="el-GR" dirty="0" err="1"/>
              <a:t>California</a:t>
            </a:r>
            <a:r>
              <a:rPr lang="el-GR" dirty="0"/>
              <a:t> σκηνοθεσία και μουσική . Εκεί γνώρισε το σκηνοθέτη </a:t>
            </a:r>
            <a:r>
              <a:rPr lang="el-GR" dirty="0" err="1"/>
              <a:t>John</a:t>
            </a:r>
            <a:r>
              <a:rPr lang="el-GR" dirty="0"/>
              <a:t> </a:t>
            </a:r>
            <a:r>
              <a:rPr lang="el-GR" dirty="0" err="1"/>
              <a:t>Milius</a:t>
            </a:r>
            <a:r>
              <a:rPr lang="el-GR" dirty="0"/>
              <a:t> και μια σπουδαία φιλία/συνεργασία ξεκίνησε. Το ντεμπούτο του στον κινηματογράφο έγινε το 1970 με την ταινία του </a:t>
            </a:r>
            <a:r>
              <a:rPr lang="el-GR" dirty="0" err="1"/>
              <a:t>Milius</a:t>
            </a:r>
            <a:r>
              <a:rPr lang="el-GR" dirty="0"/>
              <a:t> “The </a:t>
            </a:r>
            <a:r>
              <a:rPr lang="el-GR" dirty="0" err="1"/>
              <a:t>Reversal</a:t>
            </a:r>
            <a:r>
              <a:rPr lang="el-GR" dirty="0"/>
              <a:t> Of </a:t>
            </a:r>
            <a:r>
              <a:rPr lang="el-GR" dirty="0" err="1"/>
              <a:t>Richard</a:t>
            </a:r>
            <a:r>
              <a:rPr lang="el-GR" dirty="0"/>
              <a:t> </a:t>
            </a:r>
            <a:r>
              <a:rPr lang="el-GR" dirty="0" err="1"/>
              <a:t>Sun</a:t>
            </a:r>
            <a:r>
              <a:rPr lang="el-GR" dirty="0"/>
              <a:t>”. Η μεγάλη κόρη του, </a:t>
            </a:r>
            <a:r>
              <a:rPr lang="el-GR" dirty="0" err="1"/>
              <a:t>Zoe</a:t>
            </a:r>
            <a:r>
              <a:rPr lang="el-GR" dirty="0"/>
              <a:t> </a:t>
            </a:r>
            <a:r>
              <a:rPr lang="el-GR" dirty="0" err="1"/>
              <a:t>Poledouris</a:t>
            </a:r>
            <a:r>
              <a:rPr lang="el-GR" dirty="0"/>
              <a:t>, κληρονόμησε το ταλέντο του πατέρα της και από μικρή ηλικία συνέθετε μαζί του μουσική. Ο </a:t>
            </a:r>
            <a:r>
              <a:rPr lang="el-GR" dirty="0" err="1"/>
              <a:t>Basil</a:t>
            </a:r>
            <a:r>
              <a:rPr lang="el-GR" dirty="0"/>
              <a:t> </a:t>
            </a:r>
            <a:r>
              <a:rPr lang="el-GR" dirty="0" err="1"/>
              <a:t>Poledouris</a:t>
            </a:r>
            <a:r>
              <a:rPr lang="el-GR" dirty="0"/>
              <a:t> έχει ένα πολύ δυνατό κοινό, που ακόμα και σήμερα τον αποθεώνει με ενθουσιασμό. Το 2006 έχασε την μάχη με τον καρκίνο και άφησε την τελευταία του πνοή στο </a:t>
            </a:r>
            <a:r>
              <a:rPr lang="el-GR" dirty="0" err="1"/>
              <a:t>Los</a:t>
            </a:r>
            <a:r>
              <a:rPr lang="el-GR" dirty="0"/>
              <a:t> </a:t>
            </a:r>
            <a:r>
              <a:rPr lang="el-GR" dirty="0" err="1"/>
              <a:t>Angeles</a:t>
            </a:r>
            <a:r>
              <a:rPr lang="el-GR" dirty="0"/>
              <a:t>. </a:t>
            </a:r>
          </a:p>
        </p:txBody>
      </p:sp>
    </p:spTree>
    <p:extLst>
      <p:ext uri="{BB962C8B-B14F-4D97-AF65-F5344CB8AC3E}">
        <p14:creationId xmlns:p14="http://schemas.microsoft.com/office/powerpoint/2010/main" val="40788786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Ένα </a:t>
            </a:r>
            <a:r>
              <a:rPr lang="el-GR" dirty="0" err="1"/>
              <a:t>εργο</a:t>
            </a:r>
            <a:r>
              <a:rPr lang="el-GR" dirty="0"/>
              <a:t> του </a:t>
            </a:r>
            <a:r>
              <a:rPr lang="el-GR" dirty="0" err="1"/>
              <a:t>βασιλη</a:t>
            </a:r>
            <a:r>
              <a:rPr lang="el-GR" dirty="0"/>
              <a:t> </a:t>
            </a:r>
            <a:r>
              <a:rPr lang="el-GR" dirty="0" err="1"/>
              <a:t>πολυδουρη</a:t>
            </a:r>
            <a:endParaRPr lang="el-GR" dirty="0"/>
          </a:p>
        </p:txBody>
      </p:sp>
      <p:pic>
        <p:nvPicPr>
          <p:cNvPr id="5" name="AVBCxnKudhs"/>
          <p:cNvPicPr>
            <a:picLocks noGrp="1" noRot="1" noChangeAspect="1"/>
          </p:cNvPicPr>
          <p:nvPr>
            <p:ph idx="1"/>
            <a:videoFile r:link="rId1"/>
          </p:nvPr>
        </p:nvPicPr>
        <p:blipFill>
          <a:blip r:embed="rId3"/>
          <a:stretch>
            <a:fillRect/>
          </a:stretch>
        </p:blipFill>
        <p:spPr>
          <a:xfrm>
            <a:off x="5072319" y="1880203"/>
            <a:ext cx="6504443" cy="4016100"/>
          </a:xfrm>
          <a:prstGeom prst="rect">
            <a:avLst/>
          </a:prstGeom>
        </p:spPr>
      </p:pic>
      <p:sp>
        <p:nvSpPr>
          <p:cNvPr id="4" name="Θέση κειμένου 3"/>
          <p:cNvSpPr>
            <a:spLocks noGrp="1"/>
          </p:cNvSpPr>
          <p:nvPr>
            <p:ph type="body" sz="half" idx="2"/>
          </p:nvPr>
        </p:nvSpPr>
        <p:spPr/>
        <p:txBody>
          <a:bodyPr/>
          <a:lstStyle/>
          <a:p>
            <a:r>
              <a:rPr lang="el-GR" dirty="0"/>
              <a:t>Ένα από τα δημοφιλέστερα έργα του Βασίλη </a:t>
            </a:r>
            <a:r>
              <a:rPr lang="el-GR" dirty="0" err="1"/>
              <a:t>Πολυδούρη</a:t>
            </a:r>
            <a:r>
              <a:rPr lang="el-GR" dirty="0"/>
              <a:t> με τίτλο </a:t>
            </a:r>
            <a:r>
              <a:rPr lang="en-US" dirty="0"/>
              <a:t>The Hunt For Red October. </a:t>
            </a:r>
            <a:r>
              <a:rPr lang="el-GR" dirty="0"/>
              <a:t>Δημοσιεύτηκε στις 1990-01-01. </a:t>
            </a:r>
          </a:p>
        </p:txBody>
      </p:sp>
    </p:spTree>
    <p:extLst>
      <p:ext uri="{BB962C8B-B14F-4D97-AF65-F5344CB8AC3E}">
        <p14:creationId xmlns:p14="http://schemas.microsoft.com/office/powerpoint/2010/main" val="322330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heel(1)">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5"/>
                                        </p:tgtEl>
                                      </p:cBhvr>
                                    </p:cmd>
                                  </p:childTnLst>
                                </p:cTn>
                              </p:par>
                            </p:childTnLst>
                          </p:cTn>
                        </p:par>
                      </p:childTnLst>
                    </p:cTn>
                  </p:par>
                </p:childTnLst>
              </p:cTn>
              <p:nextCondLst>
                <p:cond evt="onClick" delay="0">
                  <p:tgtEl>
                    <p:spTgt spid="5"/>
                  </p:tgtEl>
                </p:cond>
              </p:nextCondLst>
            </p:seq>
            <p:video>
              <p:cMediaNode>
                <p:cTn id="18" fill="hold" display="0">
                  <p:stCondLst>
                    <p:cond delay="indefinite"/>
                  </p:stCondLst>
                </p:cTn>
                <p:tgtEl>
                  <p:spTgt spid="5"/>
                </p:tgtEl>
              </p:cMediaNode>
            </p:video>
          </p:childTnLst>
        </p:cTn>
      </p:par>
    </p:tnLst>
    <p:bldLst>
      <p:bldP spid="2" grpId="0"/>
    </p:bldLst>
  </p:timing>
</p:sld>
</file>

<file path=ppt/theme/theme1.xml><?xml version="1.0" encoding="utf-8"?>
<a:theme xmlns:a="http://schemas.openxmlformats.org/drawingml/2006/main" name="Ίχνος ατμού">
  <a:themeElements>
    <a:clrScheme name="Ίχνος ατμού">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Ίχνος ατμού">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Ίχνος ατμού">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TM04033937[[fn=ΙΧΝΟΣ ΑΤΜΟΥ]]</Template>
  <TotalTime>180</TotalTime>
  <Words>1130</Words>
  <Application>Microsoft Office PowerPoint</Application>
  <PresentationFormat>Widescreen</PresentationFormat>
  <Paragraphs>38</Paragraphs>
  <Slides>15</Slides>
  <Notes>0</Notes>
  <HiddenSlides>0</HiddenSlides>
  <MMClips>7</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Century Gothic</vt:lpstr>
      <vt:lpstr>Ίχνος ατμού</vt:lpstr>
      <vt:lpstr>ΚΙΝΗΜΑΤΟΓΡΑΦΟΣ-ΜΟΥΣΙΚΗ</vt:lpstr>
      <vt:lpstr>Η εννοια ΤΟΥ ΚΙΝΗΜΑΤΟΓΡΑΦΟΥ</vt:lpstr>
      <vt:lpstr>Η ΙΣΤΟΡΙΑ ΤΟΥ ΚΙΝΗΜΑΤΟΓΡΑΦΟΥ</vt:lpstr>
      <vt:lpstr>Η πρωτη ταινια μικρου μηκουσ</vt:lpstr>
      <vt:lpstr>PowerPoint Presentation</vt:lpstr>
      <vt:lpstr>PowerPoint Presentation</vt:lpstr>
      <vt:lpstr>Ο ρολοσ της μουσικησ στον κινηματογραφο</vt:lpstr>
      <vt:lpstr>Σημαντικοι συνθετεσ κινημ/κησ μουσικησ</vt:lpstr>
      <vt:lpstr>Ένα εργο του βασιλη πολυδουρη</vt:lpstr>
      <vt:lpstr>John Williams </vt:lpstr>
      <vt:lpstr>Ένα δημοφιλεσ εργο του john Williams </vt:lpstr>
      <vt:lpstr>      ΒΑΓΓΕΛΗΣ      ΠΑΠΑΘΑΝΑΣΙΟΥ</vt:lpstr>
      <vt:lpstr>ΈΝΑ ΔΗΜΟΦΗΛΕΣ ΕΡΓΟ ΤΟΥ ΒΑΓΓΕΛΗ ΠΑΠΑΘΑΝΑΣΙΟΥ</vt:lpstr>
      <vt:lpstr>Soundtrack από την ταινια star wars</vt:lpstr>
      <vt:lpstr>Soundtrack απο την ταινια mr moustafa</vt:lpstr>
    </vt:vector>
  </TitlesOfParts>
  <Company>NetPC.gr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ΚΙΝΗΜΑΤΟΓΡΑΦΟΣ-ΜΟΥΣΙΚΗ</dc:title>
  <dc:creator>user</dc:creator>
  <cp:lastModifiedBy>Μαρία Κασση</cp:lastModifiedBy>
  <cp:revision>18</cp:revision>
  <dcterms:created xsi:type="dcterms:W3CDTF">2023-01-07T09:23:24Z</dcterms:created>
  <dcterms:modified xsi:type="dcterms:W3CDTF">2024-07-18T08:34:17Z</dcterms:modified>
</cp:coreProperties>
</file>