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70" r:id="rId15"/>
    <p:sldId id="272" r:id="rId16"/>
    <p:sldId id="316" r:id="rId17"/>
    <p:sldId id="317" r:id="rId18"/>
    <p:sldId id="318" r:id="rId19"/>
    <p:sldId id="274" r:id="rId20"/>
    <p:sldId id="273" r:id="rId21"/>
    <p:sldId id="275" r:id="rId22"/>
    <p:sldId id="276" r:id="rId23"/>
    <p:sldId id="277" r:id="rId24"/>
    <p:sldId id="278" r:id="rId25"/>
    <p:sldId id="279" r:id="rId26"/>
    <p:sldId id="281" r:id="rId27"/>
    <p:sldId id="280" r:id="rId28"/>
    <p:sldId id="282" r:id="rId29"/>
    <p:sldId id="283" r:id="rId30"/>
    <p:sldId id="284" r:id="rId31"/>
    <p:sldId id="285" r:id="rId32"/>
    <p:sldId id="291" r:id="rId33"/>
    <p:sldId id="292" r:id="rId34"/>
    <p:sldId id="286" r:id="rId35"/>
    <p:sldId id="287" r:id="rId36"/>
    <p:sldId id="288" r:id="rId37"/>
    <p:sldId id="289" r:id="rId38"/>
    <p:sldId id="290"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20" r:id="rId62"/>
    <p:sldId id="321" r:id="rId63"/>
    <p:sldId id="322" r:id="rId64"/>
    <p:sldId id="323" r:id="rId65"/>
    <p:sldId id="315" r:id="rId6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47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5567D4-2E4D-48FB-B1DE-FEECA023D357}" type="datetimeFigureOut">
              <a:rPr lang="el-GR" smtClean="0"/>
              <a:t>24/10/2021</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6FA06E-9B3E-4E0A-A5B5-03D39ABF0687}" type="slidenum">
              <a:rPr lang="el-GR" smtClean="0"/>
              <a:t>‹#›</a:t>
            </a:fld>
            <a:endParaRPr lang="el-GR"/>
          </a:p>
        </p:txBody>
      </p:sp>
    </p:spTree>
    <p:extLst>
      <p:ext uri="{BB962C8B-B14F-4D97-AF65-F5344CB8AC3E}">
        <p14:creationId xmlns:p14="http://schemas.microsoft.com/office/powerpoint/2010/main" val="1926900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9E11EC53-F507-411E-9ADC-FBCFECE09D3D}" type="slidenum">
              <a:rPr lang="el-GR" smtClean="0"/>
              <a:pPr/>
              <a:t>19</a:t>
            </a:fld>
            <a:endParaRPr lang="el-GR" dirty="0"/>
          </a:p>
        </p:txBody>
      </p:sp>
    </p:spTree>
    <p:extLst>
      <p:ext uri="{BB962C8B-B14F-4D97-AF65-F5344CB8AC3E}">
        <p14:creationId xmlns:p14="http://schemas.microsoft.com/office/powerpoint/2010/main" val="2531620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9E11EC53-F507-411E-9ADC-FBCFECE09D3D}" type="slidenum">
              <a:rPr lang="el-GR" smtClean="0"/>
              <a:pPr/>
              <a:t>26</a:t>
            </a:fld>
            <a:endParaRPr lang="el-GR" dirty="0"/>
          </a:p>
        </p:txBody>
      </p:sp>
    </p:spTree>
    <p:extLst>
      <p:ext uri="{BB962C8B-B14F-4D97-AF65-F5344CB8AC3E}">
        <p14:creationId xmlns:p14="http://schemas.microsoft.com/office/powerpoint/2010/main" val="3609842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996FA06E-9B3E-4E0A-A5B5-03D39ABF0687}" type="slidenum">
              <a:rPr lang="el-GR" smtClean="0"/>
              <a:t>52</a:t>
            </a:fld>
            <a:endParaRPr lang="el-GR"/>
          </a:p>
        </p:txBody>
      </p:sp>
    </p:spTree>
    <p:extLst>
      <p:ext uri="{BB962C8B-B14F-4D97-AF65-F5344CB8AC3E}">
        <p14:creationId xmlns:p14="http://schemas.microsoft.com/office/powerpoint/2010/main" val="1407143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D1897F53-D372-45D2-9C2F-B39F96EAE0EF}" type="datetimeFigureOut">
              <a:rPr lang="el-GR" smtClean="0"/>
              <a:t>24/10/2021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79BAB3-2135-47E7-A7A8-53DE11B272B5}" type="slidenum">
              <a:rPr lang="el-GR" smtClean="0"/>
              <a:t>‹#›</a:t>
            </a:fld>
            <a:endParaRPr lang="el-GR"/>
          </a:p>
        </p:txBody>
      </p:sp>
    </p:spTree>
    <p:extLst>
      <p:ext uri="{BB962C8B-B14F-4D97-AF65-F5344CB8AC3E}">
        <p14:creationId xmlns:p14="http://schemas.microsoft.com/office/powerpoint/2010/main" val="3087720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D1897F53-D372-45D2-9C2F-B39F96EAE0EF}" type="datetimeFigureOut">
              <a:rPr lang="el-GR" smtClean="0"/>
              <a:t>24/10/2021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79BAB3-2135-47E7-A7A8-53DE11B272B5}" type="slidenum">
              <a:rPr lang="el-GR" smtClean="0"/>
              <a:t>‹#›</a:t>
            </a:fld>
            <a:endParaRPr lang="el-GR"/>
          </a:p>
        </p:txBody>
      </p:sp>
    </p:spTree>
    <p:extLst>
      <p:ext uri="{BB962C8B-B14F-4D97-AF65-F5344CB8AC3E}">
        <p14:creationId xmlns:p14="http://schemas.microsoft.com/office/powerpoint/2010/main" val="4119315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D1897F53-D372-45D2-9C2F-B39F96EAE0EF}" type="datetimeFigureOut">
              <a:rPr lang="el-GR" smtClean="0"/>
              <a:t>24/10/2021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79BAB3-2135-47E7-A7A8-53DE11B272B5}" type="slidenum">
              <a:rPr lang="el-GR" smtClean="0"/>
              <a:t>‹#›</a:t>
            </a:fld>
            <a:endParaRPr lang="el-GR"/>
          </a:p>
        </p:txBody>
      </p:sp>
    </p:spTree>
    <p:extLst>
      <p:ext uri="{BB962C8B-B14F-4D97-AF65-F5344CB8AC3E}">
        <p14:creationId xmlns:p14="http://schemas.microsoft.com/office/powerpoint/2010/main" val="1109226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D1897F53-D372-45D2-9C2F-B39F96EAE0EF}" type="datetimeFigureOut">
              <a:rPr lang="el-GR" smtClean="0"/>
              <a:t>24/10/2021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79BAB3-2135-47E7-A7A8-53DE11B272B5}" type="slidenum">
              <a:rPr lang="el-GR" smtClean="0"/>
              <a:t>‹#›</a:t>
            </a:fld>
            <a:endParaRPr lang="el-GR"/>
          </a:p>
        </p:txBody>
      </p:sp>
    </p:spTree>
    <p:extLst>
      <p:ext uri="{BB962C8B-B14F-4D97-AF65-F5344CB8AC3E}">
        <p14:creationId xmlns:p14="http://schemas.microsoft.com/office/powerpoint/2010/main" val="1975202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897F53-D372-45D2-9C2F-B39F96EAE0EF}" type="datetimeFigureOut">
              <a:rPr lang="el-GR" smtClean="0"/>
              <a:t>24/10/2021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879BAB3-2135-47E7-A7A8-53DE11B272B5}" type="slidenum">
              <a:rPr lang="el-GR" smtClean="0"/>
              <a:t>‹#›</a:t>
            </a:fld>
            <a:endParaRPr lang="el-GR"/>
          </a:p>
        </p:txBody>
      </p:sp>
    </p:spTree>
    <p:extLst>
      <p:ext uri="{BB962C8B-B14F-4D97-AF65-F5344CB8AC3E}">
        <p14:creationId xmlns:p14="http://schemas.microsoft.com/office/powerpoint/2010/main" val="866577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D1897F53-D372-45D2-9C2F-B39F96EAE0EF}" type="datetimeFigureOut">
              <a:rPr lang="el-GR" smtClean="0"/>
              <a:t>24/10/2021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879BAB3-2135-47E7-A7A8-53DE11B272B5}" type="slidenum">
              <a:rPr lang="el-GR" smtClean="0"/>
              <a:t>‹#›</a:t>
            </a:fld>
            <a:endParaRPr lang="el-GR"/>
          </a:p>
        </p:txBody>
      </p:sp>
    </p:spTree>
    <p:extLst>
      <p:ext uri="{BB962C8B-B14F-4D97-AF65-F5344CB8AC3E}">
        <p14:creationId xmlns:p14="http://schemas.microsoft.com/office/powerpoint/2010/main" val="2942556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D1897F53-D372-45D2-9C2F-B39F96EAE0EF}" type="datetimeFigureOut">
              <a:rPr lang="el-GR" smtClean="0"/>
              <a:t>24/10/2021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879BAB3-2135-47E7-A7A8-53DE11B272B5}" type="slidenum">
              <a:rPr lang="el-GR" smtClean="0"/>
              <a:t>‹#›</a:t>
            </a:fld>
            <a:endParaRPr lang="el-GR"/>
          </a:p>
        </p:txBody>
      </p:sp>
    </p:spTree>
    <p:extLst>
      <p:ext uri="{BB962C8B-B14F-4D97-AF65-F5344CB8AC3E}">
        <p14:creationId xmlns:p14="http://schemas.microsoft.com/office/powerpoint/2010/main" val="2017297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D1897F53-D372-45D2-9C2F-B39F96EAE0EF}" type="datetimeFigureOut">
              <a:rPr lang="el-GR" smtClean="0"/>
              <a:t>24/10/2021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879BAB3-2135-47E7-A7A8-53DE11B272B5}" type="slidenum">
              <a:rPr lang="el-GR" smtClean="0"/>
              <a:t>‹#›</a:t>
            </a:fld>
            <a:endParaRPr lang="el-GR"/>
          </a:p>
        </p:txBody>
      </p:sp>
    </p:spTree>
    <p:extLst>
      <p:ext uri="{BB962C8B-B14F-4D97-AF65-F5344CB8AC3E}">
        <p14:creationId xmlns:p14="http://schemas.microsoft.com/office/powerpoint/2010/main" val="4293006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897F53-D372-45D2-9C2F-B39F96EAE0EF}" type="datetimeFigureOut">
              <a:rPr lang="el-GR" smtClean="0"/>
              <a:t>24/10/2021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879BAB3-2135-47E7-A7A8-53DE11B272B5}" type="slidenum">
              <a:rPr lang="el-GR" smtClean="0"/>
              <a:t>‹#›</a:t>
            </a:fld>
            <a:endParaRPr lang="el-GR"/>
          </a:p>
        </p:txBody>
      </p:sp>
    </p:spTree>
    <p:extLst>
      <p:ext uri="{BB962C8B-B14F-4D97-AF65-F5344CB8AC3E}">
        <p14:creationId xmlns:p14="http://schemas.microsoft.com/office/powerpoint/2010/main" val="178259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897F53-D372-45D2-9C2F-B39F96EAE0EF}" type="datetimeFigureOut">
              <a:rPr lang="el-GR" smtClean="0"/>
              <a:t>24/10/2021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879BAB3-2135-47E7-A7A8-53DE11B272B5}" type="slidenum">
              <a:rPr lang="el-GR" smtClean="0"/>
              <a:t>‹#›</a:t>
            </a:fld>
            <a:endParaRPr lang="el-GR"/>
          </a:p>
        </p:txBody>
      </p:sp>
    </p:spTree>
    <p:extLst>
      <p:ext uri="{BB962C8B-B14F-4D97-AF65-F5344CB8AC3E}">
        <p14:creationId xmlns:p14="http://schemas.microsoft.com/office/powerpoint/2010/main" val="1929854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897F53-D372-45D2-9C2F-B39F96EAE0EF}" type="datetimeFigureOut">
              <a:rPr lang="el-GR" smtClean="0"/>
              <a:t>24/10/2021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879BAB3-2135-47E7-A7A8-53DE11B272B5}" type="slidenum">
              <a:rPr lang="el-GR" smtClean="0"/>
              <a:t>‹#›</a:t>
            </a:fld>
            <a:endParaRPr lang="el-GR"/>
          </a:p>
        </p:txBody>
      </p:sp>
    </p:spTree>
    <p:extLst>
      <p:ext uri="{BB962C8B-B14F-4D97-AF65-F5344CB8AC3E}">
        <p14:creationId xmlns:p14="http://schemas.microsoft.com/office/powerpoint/2010/main" val="2588886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897F53-D372-45D2-9C2F-B39F96EAE0EF}" type="datetimeFigureOut">
              <a:rPr lang="el-GR" smtClean="0"/>
              <a:t>24/10/2021</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79BAB3-2135-47E7-A7A8-53DE11B272B5}" type="slidenum">
              <a:rPr lang="el-GR" smtClean="0"/>
              <a:t>‹#›</a:t>
            </a:fld>
            <a:endParaRPr lang="el-GR"/>
          </a:p>
        </p:txBody>
      </p:sp>
    </p:spTree>
    <p:extLst>
      <p:ext uri="{BB962C8B-B14F-4D97-AF65-F5344CB8AC3E}">
        <p14:creationId xmlns:p14="http://schemas.microsoft.com/office/powerpoint/2010/main" val="792282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m1YPLrqXG28"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NMhh65uX7bQ"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vApxQdoa5RY"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s://www.youtube.com/watch?v=2j_gFnuXyBo"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https://youtu.be/SQbEHwjV5aE"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youtu.be/1Y95UT7Gnoo"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youtu.be/LE3-rMXRN7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sansimera.gr/biographies/763" TargetMode="External"/><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hyperlink" Target="https://www.youtube.com/watch?v=rW81uTts_34"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youtu.be/exowEny2l8M"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domnasamiou.gr/resources/audio/d25_07_hara_pou_to_houn_ta_vouna.mp3" TargetMode="External"/><Relationship Id="rId2" Type="http://schemas.openxmlformats.org/officeDocument/2006/relationships/hyperlink" Target="https://www.domnasamiou.gr/resources/audio/s276_laloudi_tis_monobasias.mp3" TargetMode="External"/><Relationship Id="rId1" Type="http://schemas.openxmlformats.org/officeDocument/2006/relationships/slideLayout" Target="../slideLayouts/slideLayout6.xml"/><Relationship Id="rId5" Type="http://schemas.openxmlformats.org/officeDocument/2006/relationships/hyperlink" Target="https://www.domnasamiou.gr/resources/audio/19820320_02_tou_kanari.mp3" TargetMode="External"/><Relationship Id="rId4" Type="http://schemas.openxmlformats.org/officeDocument/2006/relationships/hyperlink" Target="https://www.domnasamiou.gr/resources/audio/19820320_01_mia_kori_t_apefasise.mp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92" y="-34320"/>
            <a:ext cx="935683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34572" y="2967335"/>
            <a:ext cx="8474884" cy="523220"/>
          </a:xfrm>
          <a:prstGeom prst="rect">
            <a:avLst/>
          </a:prstGeom>
          <a:noFill/>
        </p:spPr>
        <p:txBody>
          <a:bodyPr wrap="none" lIns="91440" tIns="45720" rIns="91440" bIns="45720">
            <a:spAutoFit/>
          </a:bodyPr>
          <a:lstStyle/>
          <a:p>
            <a:pPr algn="ctr"/>
            <a:r>
              <a:rPr lang="el-GR" sz="2800" b="1" dirty="0">
                <a:ln w="1905"/>
                <a:solidFill>
                  <a:srgbClr val="00B0F0"/>
                </a:solidFill>
                <a:effectLst>
                  <a:innerShdw blurRad="69850" dist="43180" dir="5400000">
                    <a:srgbClr val="000000">
                      <a:alpha val="65000"/>
                    </a:srgbClr>
                  </a:innerShdw>
                </a:effectLst>
              </a:rPr>
              <a:t>ΟΙ ΗΡΩΕΣ </a:t>
            </a:r>
            <a:r>
              <a:rPr lang="el-GR" sz="2400" b="1" dirty="0">
                <a:ln w="1905"/>
                <a:solidFill>
                  <a:srgbClr val="00B0F0"/>
                </a:solidFill>
                <a:effectLst>
                  <a:innerShdw blurRad="69850" dist="43180" dir="5400000">
                    <a:srgbClr val="000000">
                      <a:alpha val="65000"/>
                    </a:srgbClr>
                  </a:innerShdw>
                </a:effectLst>
              </a:rPr>
              <a:t>ΤΟΥ</a:t>
            </a:r>
            <a:r>
              <a:rPr lang="el-GR" sz="2800" b="1" dirty="0">
                <a:ln w="1905"/>
                <a:solidFill>
                  <a:srgbClr val="00B0F0"/>
                </a:solidFill>
                <a:effectLst>
                  <a:innerShdw blurRad="69850" dist="43180" dir="5400000">
                    <a:srgbClr val="000000">
                      <a:alpha val="65000"/>
                    </a:srgbClr>
                  </a:innerShdw>
                </a:effectLst>
              </a:rPr>
              <a:t> 1821 ΜΕΣΑ ΑΠΟ ΤΟ ΔΗΜΟΤΙΚΟ ΤΡΑΓΟΥΔΙ</a:t>
            </a:r>
            <a:endParaRPr lang="en-US" sz="2800" b="1" cap="none" spc="0" dirty="0">
              <a:ln w="1905"/>
              <a:solidFill>
                <a:srgbClr val="00B0F0"/>
              </a:solidFill>
              <a:effectLst>
                <a:innerShdw blurRad="69850" dist="43180" dir="5400000">
                  <a:srgbClr val="000000">
                    <a:alpha val="65000"/>
                  </a:srgbClr>
                </a:innerShdw>
              </a:effectLst>
            </a:endParaRPr>
          </a:p>
        </p:txBody>
      </p:sp>
      <p:sp>
        <p:nvSpPr>
          <p:cNvPr id="3" name="Rectangle 2"/>
          <p:cNvSpPr/>
          <p:nvPr/>
        </p:nvSpPr>
        <p:spPr>
          <a:xfrm>
            <a:off x="2391975" y="5850026"/>
            <a:ext cx="6781275" cy="830997"/>
          </a:xfrm>
          <a:prstGeom prst="rect">
            <a:avLst/>
          </a:prstGeom>
          <a:noFill/>
        </p:spPr>
        <p:txBody>
          <a:bodyPr wrap="square" lIns="91440" tIns="45720" rIns="91440" bIns="45720">
            <a:spAutoFit/>
          </a:bodyPr>
          <a:lstStyle/>
          <a:p>
            <a:pPr algn="ctr"/>
            <a:r>
              <a:rPr lang="el-GR" sz="2400" b="1" cap="all" spc="0" dirty="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ΤΜΗΜΑ  Β5</a:t>
            </a:r>
          </a:p>
          <a:p>
            <a:r>
              <a:rPr lang="el-GR" sz="2400" b="1" cap="all" dirty="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rPr>
              <a:t>                ΥΠΕΥΘΥΝΗ ΚΑΘΗΓΗΤΡΙΑ:ΜΑΡΙΑ ΚΑΣΣΗ</a:t>
            </a:r>
            <a:endParaRPr lang="en-US" sz="2400" b="1" cap="all" spc="0" dirty="0">
              <a:ln w="9000" cmpd="sng">
                <a:solidFill>
                  <a:schemeClr val="accent4">
                    <a:shade val="50000"/>
                    <a:satMod val="120000"/>
                  </a:schemeClr>
                </a:solidFill>
                <a:prstDash val="solid"/>
              </a:ln>
              <a:solidFill>
                <a:srgbClr val="00B0F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843532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 y="0"/>
            <a:ext cx="8229600" cy="1143000"/>
          </a:xfrm>
        </p:spPr>
        <p:txBody>
          <a:bodyPr/>
          <a:lstStyle/>
          <a:p>
            <a:r>
              <a:rPr lang="el-GR" b="1" dirty="0">
                <a:solidFill>
                  <a:srgbClr val="C00000"/>
                </a:solidFill>
              </a:rPr>
              <a:t>Δέσπω Μπότση </a:t>
            </a:r>
          </a:p>
        </p:txBody>
      </p:sp>
      <p:sp>
        <p:nvSpPr>
          <p:cNvPr id="3" name="Rectangle 2"/>
          <p:cNvSpPr/>
          <p:nvPr/>
        </p:nvSpPr>
        <p:spPr>
          <a:xfrm>
            <a:off x="213391" y="3339876"/>
            <a:ext cx="8751097" cy="2677656"/>
          </a:xfrm>
          <a:prstGeom prst="rect">
            <a:avLst/>
          </a:prstGeom>
        </p:spPr>
        <p:txBody>
          <a:bodyPr wrap="square">
            <a:spAutoFit/>
          </a:bodyPr>
          <a:lstStyle/>
          <a:p>
            <a:endParaRPr lang="el-GR" sz="2400" b="1" dirty="0">
              <a:solidFill>
                <a:srgbClr val="0070C0"/>
              </a:solidFill>
            </a:endParaRPr>
          </a:p>
          <a:p>
            <a:r>
              <a:rPr lang="el-GR" sz="2400" b="1" dirty="0">
                <a:solidFill>
                  <a:srgbClr val="0070C0"/>
                </a:solidFill>
              </a:rPr>
              <a:t>Η Δέσπω Μπότση ήταν Σουλιώτισσα που έμεινε στην ιστορία για την αντίδρασή της ενάντια στα στρατεύματα του Αλή Πασά και τον ηρωικό θάνατό της, μαζί με τα γυναικόπαιδα που είχε υπό την προστασία της, στον πύργο του Δημουλά στο χωριό  Ρηνιάσα του Ζαλόγγου, στις 25 Δεκεμβρίου 1803. </a:t>
            </a:r>
          </a:p>
          <a:p>
            <a:endParaRPr lang="el-GR" sz="2400" b="1" dirty="0">
              <a:solidFill>
                <a:srgbClr val="00206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91" y="908720"/>
            <a:ext cx="4322057" cy="243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2867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260648"/>
            <a:ext cx="8640960" cy="6986528"/>
          </a:xfrm>
          <a:prstGeom prst="rect">
            <a:avLst/>
          </a:prstGeom>
        </p:spPr>
        <p:txBody>
          <a:bodyPr wrap="square">
            <a:spAutoFit/>
          </a:bodyPr>
          <a:lstStyle/>
          <a:p>
            <a:r>
              <a:rPr lang="el-GR" sz="2800" b="1" dirty="0">
                <a:solidFill>
                  <a:srgbClr val="7030A0"/>
                </a:solidFill>
              </a:rPr>
              <a:t>Η Δέσπω Μπότση, καταγόταν από Σουλιώτικη οικογένεια των Σεχαίων και ήταν γυναίκα του Σουλιώτη οπλαρχηγού Γιωργάκη Μπότση. Η ευρύτερη οικογένεια του Γιωργάκη Μπότση είχε εγκατασταθεί στο χωριό Ρηνιάσα ήδη από το 1802, υποτελείς στον Αλή Πασά, οπού ζούσαν από τη γεωργία.</a:t>
            </a:r>
            <a:r>
              <a:rPr lang="el-GR" sz="2800" b="1" dirty="0"/>
              <a:t> </a:t>
            </a:r>
            <a:r>
              <a:rPr lang="el-GR" sz="2800" b="1" dirty="0">
                <a:solidFill>
                  <a:srgbClr val="002060"/>
                </a:solidFill>
              </a:rPr>
              <a:t>Όταν όμως ξέσπασε το κυνηγητό των Σουλιωτών από τον Αλή Πασά, αμέσως μετά  την απόφαση των Σουλιωτών να εγκαταλείψουν το Σούλι και να το παραδώσουν στον Πασά τον Δεκέμβριο του 1803, μία ομάδα 500 περίπου Τουρκοαλβανών στρατιωτών πέρασε από τη Ρηνιάσα κι επιτέθηκε στους κατοίκους.</a:t>
            </a:r>
            <a:endParaRPr lang="el-GR" sz="2800" b="1" dirty="0">
              <a:solidFill>
                <a:srgbClr val="C00000"/>
              </a:solidFill>
            </a:endParaRPr>
          </a:p>
          <a:p>
            <a:endParaRPr lang="el-GR" sz="2800" b="1" dirty="0">
              <a:solidFill>
                <a:srgbClr val="C00000"/>
              </a:solidFill>
            </a:endParaRPr>
          </a:p>
          <a:p>
            <a:endParaRPr lang="el-GR" sz="2800" b="1" dirty="0">
              <a:solidFill>
                <a:srgbClr val="C00000"/>
              </a:solidFill>
            </a:endParaRPr>
          </a:p>
          <a:p>
            <a:endParaRPr lang="el-GR" sz="2800" b="1" dirty="0">
              <a:solidFill>
                <a:srgbClr val="C00000"/>
              </a:solidFill>
            </a:endParaRPr>
          </a:p>
          <a:p>
            <a:endParaRPr lang="el-GR" sz="2800" b="1" dirty="0">
              <a:solidFill>
                <a:srgbClr val="C00000"/>
              </a:solidFill>
            </a:endParaRPr>
          </a:p>
        </p:txBody>
      </p:sp>
    </p:spTree>
    <p:extLst>
      <p:ext uri="{BB962C8B-B14F-4D97-AF65-F5344CB8AC3E}">
        <p14:creationId xmlns:p14="http://schemas.microsoft.com/office/powerpoint/2010/main" val="1028726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9952" y="692696"/>
            <a:ext cx="4824536" cy="5262979"/>
          </a:xfrm>
          <a:prstGeom prst="rect">
            <a:avLst/>
          </a:prstGeom>
        </p:spPr>
        <p:txBody>
          <a:bodyPr wrap="square">
            <a:spAutoFit/>
          </a:bodyPr>
          <a:lstStyle/>
          <a:p>
            <a:r>
              <a:rPr lang="el-GR" sz="2400" b="1" dirty="0">
                <a:solidFill>
                  <a:srgbClr val="C00000"/>
                </a:solidFill>
              </a:rPr>
              <a:t>Η Δέσπω Μπότση, αρχηγός της οικογένειας μετά τον θάνατο του συζύγου της, για να σώσει την οικογένειά της, κλείστηκε στο κάστρο της περιοχής, το Κάστρο της Ρηνιάσας (ή αλλιώς «Πύργος του Δημουλά», ή «Κάστρο της Δέσπως») μαζί με τις νύφες και τα εγγόνια της. Από εκεί πολέμησε γενναία, αρνούμενη να παραδοθεί και όταν τελικά τελείωσαν τα βόλια των όπλων, έβαλε φωτιά στον πύργο και κάηκε μαζί με την οικογένειά της.</a:t>
            </a: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67" b="90000" l="17891" r="98125">
                        <a14:foregroundMark x1="19766" y1="7778" x2="19766" y2="18889"/>
                        <a14:foregroundMark x1="30078" y1="66806" x2="44063" y2="83194"/>
                        <a14:backgroundMark x1="83047" y1="6806" x2="94453" y2="41389"/>
                        <a14:backgroundMark x1="91484" y1="33472" x2="92969" y2="80556"/>
                        <a14:backgroundMark x1="88203" y1="66528" x2="87813" y2="90417"/>
                        <a14:backgroundMark x1="88594" y1="97222" x2="8359" y2="93056"/>
                        <a14:backgroundMark x1="7578" y1="89583" x2="9453" y2="139"/>
                        <a14:backgroundMark x1="10547" y1="5417" x2="86016" y2="6250"/>
                        <a14:backgroundMark x1="92266" y1="6806" x2="88594" y2="44861"/>
                        <a14:backgroundMark x1="88203" y1="48889" x2="88203" y2="83472"/>
                        <a14:backgroundMark x1="11641" y1="11528" x2="14609" y2="91389"/>
                        <a14:backgroundMark x1="87109" y1="9167" x2="83828" y2="97778"/>
                        <a14:backgroundMark x1="13125" y1="98889" x2="99609" y2="97222"/>
                      </a14:backgroundRemoval>
                    </a14:imgEffect>
                  </a14:imgLayer>
                </a14:imgProps>
              </a:ext>
              <a:ext uri="{28A0092B-C50C-407E-A947-70E740481C1C}">
                <a14:useLocalDpi xmlns:a14="http://schemas.microsoft.com/office/drawing/2010/main" val="0"/>
              </a:ext>
            </a:extLst>
          </a:blip>
          <a:srcRect/>
          <a:stretch>
            <a:fillRect/>
          </a:stretch>
        </p:blipFill>
        <p:spPr bwMode="auto">
          <a:xfrm>
            <a:off x="-756592" y="548680"/>
            <a:ext cx="5832648" cy="6073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4189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196752"/>
            <a:ext cx="7776864" cy="4893647"/>
          </a:xfrm>
          <a:prstGeom prst="rect">
            <a:avLst/>
          </a:prstGeom>
        </p:spPr>
        <p:txBody>
          <a:bodyPr wrap="square">
            <a:spAutoFit/>
          </a:bodyPr>
          <a:lstStyle/>
          <a:p>
            <a:r>
              <a:rPr lang="el-GR" sz="2400" b="1" dirty="0">
                <a:solidFill>
                  <a:srgbClr val="FF0000"/>
                </a:solidFill>
              </a:rPr>
              <a:t>Αχός βαρύς ακούεται, πολλά ντουφέκια πέφτουν.</a:t>
            </a:r>
          </a:p>
          <a:p>
            <a:r>
              <a:rPr lang="el-GR" sz="2400" b="1" dirty="0">
                <a:solidFill>
                  <a:srgbClr val="FF0000"/>
                </a:solidFill>
              </a:rPr>
              <a:t>Μήνα σε γάμο ρίχνονται, μήνα σε χαροκόπι;</a:t>
            </a:r>
          </a:p>
          <a:p>
            <a:r>
              <a:rPr lang="el-GR" sz="2400" b="1" dirty="0">
                <a:solidFill>
                  <a:srgbClr val="FF0000"/>
                </a:solidFill>
              </a:rPr>
              <a:t>Ουδέ σε γάμο ρίχνονται, ουδέ σε χαροκόπι.</a:t>
            </a:r>
          </a:p>
          <a:p>
            <a:r>
              <a:rPr lang="el-GR" sz="2400" b="1" dirty="0">
                <a:solidFill>
                  <a:srgbClr val="FF0000"/>
                </a:solidFill>
              </a:rPr>
              <a:t>Η Δέσπω κάνει πόλεμο με νύφες και μ’ αγγόνια.</a:t>
            </a:r>
          </a:p>
          <a:p>
            <a:r>
              <a:rPr lang="el-GR" sz="2400" b="1" dirty="0">
                <a:solidFill>
                  <a:srgbClr val="FF0000"/>
                </a:solidFill>
              </a:rPr>
              <a:t>Αρβανιτιά την πλάκωσε στου Δημουλά τον πύργο.</a:t>
            </a:r>
          </a:p>
          <a:p>
            <a:r>
              <a:rPr lang="el-GR" sz="2400" b="1" dirty="0">
                <a:solidFill>
                  <a:srgbClr val="FF0000"/>
                </a:solidFill>
              </a:rPr>
              <a:t>- Γιώργαινα, ρίξε τ’ άρματα, δεν είναι εδώ το Σούλι.</a:t>
            </a:r>
          </a:p>
          <a:p>
            <a:r>
              <a:rPr lang="el-GR" sz="2400" b="1" dirty="0">
                <a:solidFill>
                  <a:srgbClr val="FF0000"/>
                </a:solidFill>
              </a:rPr>
              <a:t>Εδώ είσαι σκλάβα του πασά, σκλάβα των Αρβανίτων.</a:t>
            </a:r>
          </a:p>
          <a:p>
            <a:r>
              <a:rPr lang="el-GR" sz="2400" b="1" dirty="0">
                <a:solidFill>
                  <a:srgbClr val="FF0000"/>
                </a:solidFill>
              </a:rPr>
              <a:t>- Το Σούλι κι αν προσκύνησε, κι αν τούρκεψεν η Κιάφα,</a:t>
            </a:r>
          </a:p>
          <a:p>
            <a:r>
              <a:rPr lang="el-GR" sz="2400" b="1" dirty="0">
                <a:solidFill>
                  <a:srgbClr val="FF0000"/>
                </a:solidFill>
              </a:rPr>
              <a:t>η Δέσπω αφέντες Λιάπηδες δεν έκαμε, δεν κάνει!</a:t>
            </a:r>
          </a:p>
          <a:p>
            <a:r>
              <a:rPr lang="el-GR" sz="2400" b="1" dirty="0">
                <a:solidFill>
                  <a:srgbClr val="FF0000"/>
                </a:solidFill>
              </a:rPr>
              <a:t>Δαυλί στο χέρι άρπαξε, κόρες και νύφες κράζει:</a:t>
            </a:r>
          </a:p>
          <a:p>
            <a:r>
              <a:rPr lang="el-GR" sz="2400" b="1" dirty="0">
                <a:solidFill>
                  <a:srgbClr val="FF0000"/>
                </a:solidFill>
              </a:rPr>
              <a:t>-  Σκλάβες Τουρκών μη ζήσουμε! Παιδιά μαζί μ’ ελάτε!</a:t>
            </a:r>
          </a:p>
          <a:p>
            <a:r>
              <a:rPr lang="el-GR" sz="2400" b="1" dirty="0">
                <a:solidFill>
                  <a:srgbClr val="FF0000"/>
                </a:solidFill>
              </a:rPr>
              <a:t>Και τα φυσέκια άναψε κι όλοι φωτιά γενήκαν!</a:t>
            </a:r>
          </a:p>
          <a:p>
            <a:endParaRPr lang="el-GR" sz="2400" b="1" dirty="0">
              <a:solidFill>
                <a:srgbClr val="FF0000"/>
              </a:solidFill>
            </a:endParaRPr>
          </a:p>
        </p:txBody>
      </p:sp>
      <p:sp>
        <p:nvSpPr>
          <p:cNvPr id="3" name="Title 2"/>
          <p:cNvSpPr>
            <a:spLocks noGrp="1"/>
          </p:cNvSpPr>
          <p:nvPr>
            <p:ph type="title" idx="4294967295"/>
          </p:nvPr>
        </p:nvSpPr>
        <p:spPr>
          <a:xfrm>
            <a:off x="0" y="274638"/>
            <a:ext cx="8229600" cy="922337"/>
          </a:xfrm>
        </p:spPr>
        <p:txBody>
          <a:bodyPr>
            <a:normAutofit/>
          </a:bodyPr>
          <a:lstStyle/>
          <a:p>
            <a:r>
              <a:rPr lang="el-GR" sz="2800" b="1" dirty="0">
                <a:solidFill>
                  <a:srgbClr val="7030A0"/>
                </a:solidFill>
              </a:rPr>
              <a:t>ΔΗΜΟΤΙΚΟ ΤΗΣ ΔΕΣΠΩΣ</a:t>
            </a:r>
          </a:p>
        </p:txBody>
      </p:sp>
    </p:spTree>
    <p:extLst>
      <p:ext uri="{BB962C8B-B14F-4D97-AF65-F5344CB8AC3E}">
        <p14:creationId xmlns:p14="http://schemas.microsoft.com/office/powerpoint/2010/main" val="1384043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A3C7DEA-BCC2-4295-8850-147993296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289949D-B9F6-468A-86FE-2694DC5A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1 - Τίτλος"/>
          <p:cNvSpPr>
            <a:spLocks noGrp="1"/>
          </p:cNvSpPr>
          <p:nvPr>
            <p:ph type="title"/>
          </p:nvPr>
        </p:nvSpPr>
        <p:spPr>
          <a:xfrm>
            <a:off x="755576" y="1"/>
            <a:ext cx="7375161" cy="836711"/>
          </a:xfrm>
        </p:spPr>
        <p:txBody>
          <a:bodyPr anchor="b">
            <a:normAutofit/>
          </a:bodyPr>
          <a:lstStyle/>
          <a:p>
            <a:r>
              <a:rPr lang="el-GR" sz="3100" b="1" dirty="0">
                <a:solidFill>
                  <a:srgbClr val="C00000"/>
                </a:solidFill>
              </a:rPr>
              <a:t>Χάιδω Σέχου</a:t>
            </a:r>
          </a:p>
        </p:txBody>
      </p:sp>
      <p:grpSp>
        <p:nvGrpSpPr>
          <p:cNvPr id="25" name="Group 24">
            <a:extLst>
              <a:ext uri="{FF2B5EF4-FFF2-40B4-BE49-F238E27FC236}">
                <a16:creationId xmlns:a16="http://schemas.microsoft.com/office/drawing/2014/main" id="{E4DF0958-0C87-4C28-9554-2FADC788C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00351" y="0"/>
            <a:ext cx="3243649" cy="2641149"/>
            <a:chOff x="6867015" y="-1"/>
            <a:chExt cx="5324985" cy="3251912"/>
          </a:xfrm>
          <a:solidFill>
            <a:schemeClr val="accent5">
              <a:alpha val="10000"/>
            </a:schemeClr>
          </a:solidFill>
        </p:grpSpPr>
        <p:sp>
          <p:nvSpPr>
            <p:cNvPr id="26" name="Freeform: Shape 25">
              <a:extLst>
                <a:ext uri="{FF2B5EF4-FFF2-40B4-BE49-F238E27FC236}">
                  <a16:creationId xmlns:a16="http://schemas.microsoft.com/office/drawing/2014/main" id="{DEC53B48-7B73-49D1-A6FD-9DBF5141E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7DEDDC41-2C98-4AF1-A0EA-AEEC3482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2208F20-F93C-4530-8370-FC7818BAB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52F51E0-B50B-43EA-B6AC-C16BD29C3E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2 - Θέση περιεχομένου"/>
          <p:cNvSpPr>
            <a:spLocks noGrp="1"/>
          </p:cNvSpPr>
          <p:nvPr>
            <p:ph idx="1"/>
          </p:nvPr>
        </p:nvSpPr>
        <p:spPr>
          <a:xfrm>
            <a:off x="884304" y="1956213"/>
            <a:ext cx="7375161" cy="2945574"/>
          </a:xfrm>
        </p:spPr>
        <p:txBody>
          <a:bodyPr anchor="ctr">
            <a:noAutofit/>
          </a:bodyPr>
          <a:lstStyle/>
          <a:p>
            <a:r>
              <a:rPr lang="el-GR" sz="2000" b="1" dirty="0">
                <a:solidFill>
                  <a:schemeClr val="tx2"/>
                </a:solidFill>
              </a:rPr>
              <a:t>Η Χάιδω Σέχου, ήταν Σουλιώτισσα αγωνίστρια της επανάστασης του 1821. Η Χάιδω ήταν πρωτότοκη κόρη του Γιαννάκη Σέχου και ανιψιά της Δέσπως Μπότσαρη. Ήταν επίσης καπετάνισσα με δικό της στρατιωτικό σώμα από γυναίκες Σουλιώτισσες. </a:t>
            </a:r>
          </a:p>
          <a:p>
            <a:r>
              <a:rPr lang="el-GR" sz="2000" b="1" dirty="0">
                <a:solidFill>
                  <a:schemeClr val="tx2"/>
                </a:solidFill>
              </a:rPr>
              <a:t>Η δράση της ξεκίνησε το 1792 στους πολέμους με τον Αλή Πασά, όπου έδειξε ηρωισμό και αγωνίστηκε δίπλα στους άντρες. Έπειτα έγινε καπετάνισσα, συμμετείχε στα συμβούλια των καπεταναίων Σουλιωτών και ηγήθηκε σε μάχες  λόχου τον οποίο αποτελούσαν Σουλιώτισσες. </a:t>
            </a:r>
          </a:p>
          <a:p>
            <a:r>
              <a:rPr lang="el-GR" sz="2000" b="1" dirty="0">
                <a:solidFill>
                  <a:schemeClr val="tx2"/>
                </a:solidFill>
              </a:rPr>
              <a:t>Μετά την πτώση του Σουλίου πήγε με τον Φώτο Τζαβέλα στην Κέρκυρα κι έπειτα στην Ιταλική χερσόνησο, όπου πολέμησε μέχρι το 1805, μαζί με τον Τζαβέλα στη Μάχη της Νάπολης κατά του Ναπολέοντα Α’ Βοναπάρτη. Από τότε τα ίχνη της χάνονται χωρίς τίποτα άλλο να είναι γνωστό.</a:t>
            </a:r>
          </a:p>
        </p:txBody>
      </p:sp>
    </p:spTree>
    <p:extLst>
      <p:ext uri="{BB962C8B-B14F-4D97-AF65-F5344CB8AC3E}">
        <p14:creationId xmlns:p14="http://schemas.microsoft.com/office/powerpoint/2010/main" val="467037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1 - Τίτλος"/>
          <p:cNvSpPr>
            <a:spLocks noGrp="1"/>
          </p:cNvSpPr>
          <p:nvPr>
            <p:ph type="title"/>
          </p:nvPr>
        </p:nvSpPr>
        <p:spPr>
          <a:xfrm>
            <a:off x="503029" y="145259"/>
            <a:ext cx="8178799" cy="907478"/>
          </a:xfrm>
        </p:spPr>
        <p:txBody>
          <a:bodyPr>
            <a:normAutofit/>
          </a:bodyPr>
          <a:lstStyle/>
          <a:p>
            <a:pPr algn="l"/>
            <a:r>
              <a:rPr lang="el-GR" sz="3100" b="1" dirty="0">
                <a:solidFill>
                  <a:srgbClr val="C00000"/>
                </a:solidFill>
              </a:rPr>
              <a:t>                       ΔΗΜΟΤΙΚΟ ΤΡΑΓΟΥΔΙ</a:t>
            </a:r>
          </a:p>
        </p:txBody>
      </p:sp>
      <p:sp>
        <p:nvSpPr>
          <p:cNvPr id="3" name="2 - Θέση περιεχομένου"/>
          <p:cNvSpPr>
            <a:spLocks noGrp="1"/>
          </p:cNvSpPr>
          <p:nvPr>
            <p:ph idx="1"/>
          </p:nvPr>
        </p:nvSpPr>
        <p:spPr>
          <a:xfrm>
            <a:off x="478690" y="1106245"/>
            <a:ext cx="8186620" cy="5183241"/>
          </a:xfrm>
        </p:spPr>
        <p:txBody>
          <a:bodyPr>
            <a:noAutofit/>
          </a:bodyPr>
          <a:lstStyle/>
          <a:p>
            <a:r>
              <a:rPr lang="el-GR" sz="2000" b="1" dirty="0">
                <a:solidFill>
                  <a:srgbClr val="7030A0"/>
                </a:solidFill>
              </a:rPr>
              <a:t>Το Κακοσούλι κλείσανε πέντε χιλιάδες Τούρκοι,</a:t>
            </a:r>
          </a:p>
          <a:p>
            <a:r>
              <a:rPr lang="el-GR" sz="2000" b="1" dirty="0">
                <a:solidFill>
                  <a:srgbClr val="7030A0"/>
                </a:solidFill>
              </a:rPr>
              <a:t>Μικρά παιδάκια πολεμάν, γυναίκες με τις ρόκες,</a:t>
            </a:r>
          </a:p>
          <a:p>
            <a:r>
              <a:rPr lang="el-GR" sz="2000" b="1" dirty="0">
                <a:solidFill>
                  <a:srgbClr val="7030A0"/>
                </a:solidFill>
              </a:rPr>
              <a:t>σαν πολεμάει μια λυγερή με το παιδί στη </a:t>
            </a:r>
            <a:r>
              <a:rPr lang="el-GR" sz="2000" b="1" dirty="0" err="1">
                <a:solidFill>
                  <a:srgbClr val="7030A0"/>
                </a:solidFill>
              </a:rPr>
              <a:t>νάκα</a:t>
            </a:r>
            <a:endParaRPr lang="el-GR" sz="2000" b="1" dirty="0">
              <a:solidFill>
                <a:srgbClr val="7030A0"/>
              </a:solidFill>
            </a:endParaRPr>
          </a:p>
          <a:p>
            <a:r>
              <a:rPr lang="el-GR" sz="2000" b="1" dirty="0">
                <a:solidFill>
                  <a:srgbClr val="7030A0"/>
                </a:solidFill>
              </a:rPr>
              <a:t>και τα </a:t>
            </a:r>
            <a:r>
              <a:rPr lang="el-GR" sz="2000" b="1" dirty="0" err="1">
                <a:solidFill>
                  <a:srgbClr val="7030A0"/>
                </a:solidFill>
              </a:rPr>
              <a:t>φουσέκια</a:t>
            </a:r>
            <a:r>
              <a:rPr lang="el-GR" sz="2000" b="1" dirty="0">
                <a:solidFill>
                  <a:srgbClr val="7030A0"/>
                </a:solidFill>
              </a:rPr>
              <a:t> στην ποδιά και με τον γκρα στα χέρια.</a:t>
            </a:r>
          </a:p>
          <a:p>
            <a:r>
              <a:rPr lang="el-GR" sz="2000" b="1" dirty="0">
                <a:solidFill>
                  <a:srgbClr val="7030A0"/>
                </a:solidFill>
              </a:rPr>
              <a:t>Ψιλή </a:t>
            </a:r>
            <a:r>
              <a:rPr lang="el-GR" sz="2000" b="1" dirty="0" err="1">
                <a:solidFill>
                  <a:srgbClr val="7030A0"/>
                </a:solidFill>
              </a:rPr>
              <a:t>φωνίτσα</a:t>
            </a:r>
            <a:r>
              <a:rPr lang="el-GR" sz="2000" b="1" dirty="0">
                <a:solidFill>
                  <a:srgbClr val="7030A0"/>
                </a:solidFill>
              </a:rPr>
              <a:t> έβαλε, όσην κι αν </a:t>
            </a:r>
            <a:r>
              <a:rPr lang="el-GR" sz="2000" b="1" dirty="0" err="1">
                <a:solidFill>
                  <a:srgbClr val="7030A0"/>
                </a:solidFill>
              </a:rPr>
              <a:t>εδυνάστη</a:t>
            </a:r>
            <a:r>
              <a:rPr lang="el-GR" sz="2000" b="1" dirty="0">
                <a:solidFill>
                  <a:srgbClr val="7030A0"/>
                </a:solidFill>
              </a:rPr>
              <a:t>:</a:t>
            </a:r>
          </a:p>
          <a:p>
            <a:r>
              <a:rPr lang="el-GR" sz="2000" b="1" dirty="0">
                <a:solidFill>
                  <a:srgbClr val="7030A0"/>
                </a:solidFill>
              </a:rPr>
              <a:t>- </a:t>
            </a:r>
            <a:r>
              <a:rPr lang="el-GR" sz="2000" b="1" dirty="0" err="1">
                <a:solidFill>
                  <a:srgbClr val="7030A0"/>
                </a:solidFill>
              </a:rPr>
              <a:t>Βάρτε</a:t>
            </a:r>
            <a:r>
              <a:rPr lang="el-GR" sz="2000" b="1" dirty="0">
                <a:solidFill>
                  <a:srgbClr val="7030A0"/>
                </a:solidFill>
              </a:rPr>
              <a:t> τους, βρε μικρά παιδιά, τους </a:t>
            </a:r>
            <a:r>
              <a:rPr lang="el-GR" sz="2000" b="1" dirty="0" err="1">
                <a:solidFill>
                  <a:srgbClr val="7030A0"/>
                </a:solidFill>
              </a:rPr>
              <a:t>παλιοτουρκαλάδες</a:t>
            </a:r>
            <a:r>
              <a:rPr lang="el-GR" sz="2000" b="1" dirty="0">
                <a:solidFill>
                  <a:srgbClr val="7030A0"/>
                </a:solidFill>
              </a:rPr>
              <a:t>!</a:t>
            </a:r>
          </a:p>
          <a:p>
            <a:r>
              <a:rPr lang="el-GR" sz="2000" b="1" dirty="0">
                <a:solidFill>
                  <a:srgbClr val="7030A0"/>
                </a:solidFill>
              </a:rPr>
              <a:t>Ρίχνουν τα βόλια σα βροχή, τις μπάλες σα χαλάζι,</a:t>
            </a:r>
          </a:p>
          <a:p>
            <a:r>
              <a:rPr lang="el-GR" sz="2000" b="1" dirty="0">
                <a:solidFill>
                  <a:srgbClr val="7030A0"/>
                </a:solidFill>
              </a:rPr>
              <a:t>και ο </a:t>
            </a:r>
            <a:r>
              <a:rPr lang="el-GR" sz="2000" b="1" dirty="0" err="1">
                <a:solidFill>
                  <a:srgbClr val="7030A0"/>
                </a:solidFill>
              </a:rPr>
              <a:t>Μουχτάρης</a:t>
            </a:r>
            <a:r>
              <a:rPr lang="el-GR" sz="2000" b="1" dirty="0">
                <a:solidFill>
                  <a:srgbClr val="7030A0"/>
                </a:solidFill>
              </a:rPr>
              <a:t> μίλησε της Χάιδως και της λέει:</a:t>
            </a:r>
          </a:p>
          <a:p>
            <a:r>
              <a:rPr lang="el-GR" sz="2000" b="1" dirty="0">
                <a:solidFill>
                  <a:srgbClr val="7030A0"/>
                </a:solidFill>
              </a:rPr>
              <a:t>- Χάιδω, πάψε τον πόλεμο, πάψε και το σεφέρι.</a:t>
            </a:r>
          </a:p>
          <a:p>
            <a:r>
              <a:rPr lang="el-GR" sz="2000" b="1" dirty="0">
                <a:solidFill>
                  <a:srgbClr val="7030A0"/>
                </a:solidFill>
              </a:rPr>
              <a:t>- Μα εγώ δεν παύω πόλεμο, δεν παύω το σεφέρι,</a:t>
            </a:r>
          </a:p>
          <a:p>
            <a:r>
              <a:rPr lang="el-GR" sz="2000" b="1" dirty="0">
                <a:solidFill>
                  <a:srgbClr val="7030A0"/>
                </a:solidFill>
              </a:rPr>
              <a:t>τους άντρες μας τους κόψατε και τα παιδιά μας </a:t>
            </a:r>
            <a:r>
              <a:rPr lang="el-GR" sz="2000" b="1" dirty="0" err="1">
                <a:solidFill>
                  <a:srgbClr val="7030A0"/>
                </a:solidFill>
              </a:rPr>
              <a:t>πήρ</a:t>
            </a:r>
            <a:r>
              <a:rPr lang="el-GR" sz="2000" b="1" dirty="0">
                <a:solidFill>
                  <a:srgbClr val="7030A0"/>
                </a:solidFill>
              </a:rPr>
              <a:t>’ τε.</a:t>
            </a:r>
          </a:p>
          <a:p>
            <a:r>
              <a:rPr lang="el-GR" sz="2000" b="1" dirty="0">
                <a:solidFill>
                  <a:srgbClr val="7030A0"/>
                </a:solidFill>
              </a:rPr>
              <a:t>Κι οι Τούρκοι εσκορπίσανε και πήρανε τους λόγγους.</a:t>
            </a:r>
          </a:p>
          <a:p>
            <a:endParaRPr lang="el-GR" sz="2000" b="1" dirty="0">
              <a:solidFill>
                <a:srgbClr val="7030A0"/>
              </a:solidFill>
            </a:endParaRPr>
          </a:p>
          <a:p>
            <a:pPr marL="0" indent="0">
              <a:buNone/>
            </a:pPr>
            <a:r>
              <a:rPr lang="el-GR" sz="2000" b="1" dirty="0">
                <a:solidFill>
                  <a:srgbClr val="7030A0"/>
                </a:solidFill>
                <a:hlinkClick r:id="rId2"/>
              </a:rPr>
              <a:t>          </a:t>
            </a:r>
            <a:r>
              <a:rPr lang="fr-CA" sz="2000" b="1" dirty="0">
                <a:hlinkClick r:id="rId2"/>
              </a:rPr>
              <a:t>https://www.youtube.com/watch?v=m1YPLrqXG28</a:t>
            </a:r>
            <a:endParaRPr lang="el-GR" sz="2000" b="1" dirty="0"/>
          </a:p>
          <a:p>
            <a:endParaRPr lang="el-GR" sz="2000" b="1" dirty="0">
              <a:solidFill>
                <a:srgbClr val="7030A0"/>
              </a:solidFill>
            </a:endParaRP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742430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92696"/>
            <a:ext cx="8229600" cy="710952"/>
          </a:xfrm>
        </p:spPr>
        <p:txBody>
          <a:bodyPr>
            <a:normAutofit fontScale="90000"/>
          </a:bodyPr>
          <a:lstStyle/>
          <a:p>
            <a:r>
              <a:rPr lang="el-GR" b="1" dirty="0">
                <a:solidFill>
                  <a:srgbClr val="C00000"/>
                </a:solidFill>
              </a:rPr>
              <a:t>H Τζαβέλαινα</a:t>
            </a:r>
            <a:br>
              <a:rPr lang="el-GR" dirty="0">
                <a:solidFill>
                  <a:srgbClr val="C00000"/>
                </a:solidFill>
              </a:rPr>
            </a:br>
            <a:br>
              <a:rPr lang="el-GR" dirty="0">
                <a:solidFill>
                  <a:srgbClr val="C00000"/>
                </a:solidFill>
              </a:rPr>
            </a:br>
            <a:endParaRPr lang="el-GR" dirty="0">
              <a:solidFill>
                <a:srgbClr val="C00000"/>
              </a:solidFill>
            </a:endParaRPr>
          </a:p>
        </p:txBody>
      </p:sp>
      <p:sp>
        <p:nvSpPr>
          <p:cNvPr id="3" name="Content Placeholder 2"/>
          <p:cNvSpPr>
            <a:spLocks noGrp="1"/>
          </p:cNvSpPr>
          <p:nvPr>
            <p:ph idx="1"/>
          </p:nvPr>
        </p:nvSpPr>
        <p:spPr>
          <a:xfrm>
            <a:off x="467544" y="1052736"/>
            <a:ext cx="8219256" cy="5073427"/>
          </a:xfrm>
        </p:spPr>
        <p:txBody>
          <a:bodyPr>
            <a:noAutofit/>
          </a:bodyPr>
          <a:lstStyle/>
          <a:p>
            <a:r>
              <a:rPr lang="el-GR" sz="2000" b="1" dirty="0">
                <a:solidFill>
                  <a:srgbClr val="FF0000"/>
                </a:solidFill>
              </a:rPr>
              <a:t>Πολλά ήταν και τα παραδείγματα γυναικών που έμειναν στην ιστορία με το όνομα τους. Η Μόσχω Τζαβέλα, σύζυγος του Λάμπρου, αντιστάθηκε γενναία, όταν ο Αλή πασάς έστειλε ισχυρό απόσπασμα για να καταλάβει το Σούλι. Μάλιστα, κατά τη διάρκεια της μάχης, τα όπλα των ανδρών περιήλθαν σε αχρηστία λόγω υψηλής θερμοκρασίας, με αποτέλεσμα οι δύο πλευρές να κηρύξουν προσωρινή ανακωχή.</a:t>
            </a:r>
            <a:br>
              <a:rPr lang="el-GR" sz="2000" b="1" dirty="0">
                <a:solidFill>
                  <a:srgbClr val="FF0000"/>
                </a:solidFill>
              </a:rPr>
            </a:br>
            <a:r>
              <a:rPr lang="el-GR" sz="2000" b="1" dirty="0">
                <a:solidFill>
                  <a:srgbClr val="FF0000"/>
                </a:solidFill>
              </a:rPr>
              <a:t>Η Τζαβέλα, η οποία μέχρι τότε κρατούσε απόσταση από το σημείο της μάχης, παρατηρώντας τη διακοπή των πυροβολισμών, υπέθεσε πως οι Οθωμανοί σκότωσαν τους Σουλιώτες. Τότε, επικεφαλής 400 γυναικών, επιτέθηκε στους Τουρκαλβανούς του Αλή, αναγκάζοντάς τους να υποχωρήσουν, αφού οι άνδρες μπροστά στο γυναικείο γιουρούσι, ακολούθησαν και ο εχθρός αιφνιδιασμένος απωθήθηκε. Το μέγα επίτευγμά της γέμισε δέος τους Οθωμανούς, ενώ ενέπνευσε τη λαϊκή παράδοση.</a:t>
            </a:r>
          </a:p>
        </p:txBody>
      </p:sp>
    </p:spTree>
    <p:extLst>
      <p:ext uri="{BB962C8B-B14F-4D97-AF65-F5344CB8AC3E}">
        <p14:creationId xmlns:p14="http://schemas.microsoft.com/office/powerpoint/2010/main" val="839091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195736" y="620688"/>
            <a:ext cx="555625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63688" y="5317222"/>
            <a:ext cx="4773637" cy="369332"/>
          </a:xfrm>
          <a:prstGeom prst="rect">
            <a:avLst/>
          </a:prstGeom>
        </p:spPr>
        <p:txBody>
          <a:bodyPr wrap="square">
            <a:spAutoFit/>
          </a:bodyPr>
          <a:lstStyle/>
          <a:p>
            <a:pPr lvl="0"/>
            <a:r>
              <a:rPr lang="el-GR" b="1" u="sng" dirty="0">
                <a:solidFill>
                  <a:prstClr val="black"/>
                </a:solidFill>
                <a:hlinkClick r:id="rId3"/>
              </a:rPr>
              <a:t>                  https://youtu.be/NMhh65uX7bQ</a:t>
            </a:r>
            <a:endParaRPr lang="el-GR" b="1" dirty="0">
              <a:solidFill>
                <a:prstClr val="black"/>
              </a:solidFill>
            </a:endParaRPr>
          </a:p>
        </p:txBody>
      </p:sp>
    </p:spTree>
    <p:extLst>
      <p:ext uri="{BB962C8B-B14F-4D97-AF65-F5344CB8AC3E}">
        <p14:creationId xmlns:p14="http://schemas.microsoft.com/office/powerpoint/2010/main" val="1511990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797510"/>
            <a:ext cx="7560840" cy="1569660"/>
          </a:xfrm>
          <a:prstGeom prst="rect">
            <a:avLst/>
          </a:prstGeom>
        </p:spPr>
        <p:txBody>
          <a:bodyPr wrap="square">
            <a:spAutoFit/>
          </a:bodyPr>
          <a:lstStyle/>
          <a:p>
            <a:r>
              <a:rPr lang="el-GR" sz="2400" b="1" dirty="0">
                <a:solidFill>
                  <a:srgbClr val="FF0000"/>
                </a:solidFill>
              </a:rPr>
              <a:t>Κορίτσια από τα Γιάννενα, νυφάδες απ’ το Σούλι</a:t>
            </a:r>
          </a:p>
          <a:p>
            <a:r>
              <a:rPr lang="el-GR" sz="2400" b="1" dirty="0">
                <a:solidFill>
                  <a:srgbClr val="FF0000"/>
                </a:solidFill>
              </a:rPr>
              <a:t>το Σούλι θα χαρατσωθεί, χαράτσι θα πληρώσει.</a:t>
            </a:r>
          </a:p>
          <a:p>
            <a:r>
              <a:rPr lang="el-GR" sz="2400" b="1" dirty="0">
                <a:solidFill>
                  <a:srgbClr val="FF0000"/>
                </a:solidFill>
              </a:rPr>
              <a:t>Τζαβέλαινα σαν τ’ άκουσε πολύ της κακοφάνει</a:t>
            </a:r>
          </a:p>
          <a:p>
            <a:r>
              <a:rPr lang="el-GR" sz="2400" b="1" dirty="0">
                <a:solidFill>
                  <a:srgbClr val="FF0000"/>
                </a:solidFill>
              </a:rPr>
              <a:t>παίρνει και ζώνει τ’ άρματα.</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636912"/>
            <a:ext cx="5273675" cy="401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315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ctrTitle"/>
          </p:nvPr>
        </p:nvSpPr>
        <p:spPr>
          <a:xfrm>
            <a:off x="683568" y="1196752"/>
            <a:ext cx="7772400" cy="1470025"/>
          </a:xfrm>
        </p:spPr>
        <p:txBody>
          <a:bodyPr rtlCol="0"/>
          <a:lstStyle/>
          <a:p>
            <a:pPr rtl="0"/>
            <a:endParaRPr lang="el-GR" dirty="0">
              <a:latin typeface="Segoe UI" panose="020B0502040204020203" pitchFamily="34" charset="0"/>
              <a:cs typeface="Segoe UI" panose="020B0502040204020203" pitchFamily="34" charset="0"/>
            </a:endParaRPr>
          </a:p>
        </p:txBody>
      </p:sp>
      <p:sp>
        <p:nvSpPr>
          <p:cNvPr id="2" name="Υπότιτλος 1"/>
          <p:cNvSpPr>
            <a:spLocks noGrp="1"/>
          </p:cNvSpPr>
          <p:nvPr>
            <p:ph type="subTitle" idx="1"/>
          </p:nvPr>
        </p:nvSpPr>
        <p:spPr/>
        <p:txBody>
          <a:bodyPr rtlCol="0">
            <a:normAutofit/>
          </a:bodyPr>
          <a:lstStyle/>
          <a:p>
            <a:pPr rtl="0"/>
            <a:r>
              <a:rPr lang="el-GR" b="1" dirty="0">
                <a:solidFill>
                  <a:srgbClr val="C00000"/>
                </a:solidFill>
                <a:latin typeface="Segoe UI" panose="020B0502040204020203" pitchFamily="34" charset="0"/>
                <a:cs typeface="Segoe UI" panose="020B0502040204020203" pitchFamily="34" charset="0"/>
              </a:rPr>
              <a:t>Υρώ Φώσκολου</a:t>
            </a:r>
          </a:p>
        </p:txBody>
      </p:sp>
      <p:sp>
        <p:nvSpPr>
          <p:cNvPr id="6" name="Rectangle 5"/>
          <p:cNvSpPr/>
          <p:nvPr/>
        </p:nvSpPr>
        <p:spPr>
          <a:xfrm>
            <a:off x="1210605" y="1772816"/>
            <a:ext cx="672280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l-G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Η ΙΣΤΟΡΙΑ ΤΗΣ ΜΑΝΗΣ</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76139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solidFill>
                  <a:srgbClr val="C00000"/>
                </a:solidFill>
                <a:latin typeface="Times New Roman" panose="02020603050405020304" pitchFamily="18" charset="0"/>
                <a:cs typeface="Times New Roman" panose="02020603050405020304" pitchFamily="18" charset="0"/>
              </a:rPr>
              <a:t>Το ελληνικό δημοτικό τραγούδι </a:t>
            </a:r>
            <a:r>
              <a:rPr lang="el-GR" dirty="0">
                <a:latin typeface="Times New Roman" panose="02020603050405020304" pitchFamily="18" charset="0"/>
                <a:cs typeface="Times New Roman" panose="02020603050405020304" pitchFamily="18" charset="0"/>
              </a:rPr>
              <a:t>.</a:t>
            </a:r>
            <a:endParaRPr lang="el-GR" dirty="0"/>
          </a:p>
        </p:txBody>
      </p:sp>
      <p:sp>
        <p:nvSpPr>
          <p:cNvPr id="3" name="Content Placeholder 2"/>
          <p:cNvSpPr>
            <a:spLocks noGrp="1"/>
          </p:cNvSpPr>
          <p:nvPr>
            <p:ph idx="1"/>
          </p:nvPr>
        </p:nvSpPr>
        <p:spPr/>
        <p:txBody>
          <a:bodyPr/>
          <a:lstStyle/>
          <a:p>
            <a:r>
              <a:rPr lang="el-GR" b="1" dirty="0">
                <a:solidFill>
                  <a:srgbClr val="7030A0"/>
                </a:solidFill>
                <a:latin typeface="Times New Roman" panose="02020603050405020304" pitchFamily="18" charset="0"/>
                <a:cs typeface="Times New Roman" panose="02020603050405020304" pitchFamily="18" charset="0"/>
              </a:rPr>
              <a:t>Το δημοτικό τραγούδι στη χώρα μας είναι δημιούργημα του λαού, απευθύνεται στο λαό και εκφράζει τη λαϊκή ψυχή. Ανήκει στην προφορική παράδοση και έρχεται από τα βάθη των αιώνων από στόμα σε στόμα. Ποιητής του είναι ο ανώνυμος λαός, που έπλασε όχι μόνο το στίχο, αλλά και τη μουσική και το χορό. </a:t>
            </a:r>
          </a:p>
          <a:p>
            <a:endParaRPr lang="el-GR" dirty="0"/>
          </a:p>
        </p:txBody>
      </p:sp>
    </p:spTree>
    <p:extLst>
      <p:ext uri="{BB962C8B-B14F-4D97-AF65-F5344CB8AC3E}">
        <p14:creationId xmlns:p14="http://schemas.microsoft.com/office/powerpoint/2010/main" val="3270151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l-GR" sz="3600" b="1" dirty="0">
                <a:solidFill>
                  <a:srgbClr val="C00000"/>
                </a:solidFill>
              </a:rPr>
              <a:t>Η ΜΑΧΗ ΤΟΥ ΔΥΡΡΟΥ</a:t>
            </a:r>
          </a:p>
        </p:txBody>
      </p:sp>
      <p:pic>
        <p:nvPicPr>
          <p:cNvPr id="4" name="Θέση εικόνας 4" descr="Από την αρχαιότητα μέχρι το 1821: Μια πορεία αγώνων και δημιουργίας -  ΕΦΗΜΕΡΙΔΑ ΘΑΡΡΟΣ"/>
          <p:cNvPicPr>
            <a:picLocks noGrp="1"/>
          </p:cNvPicPr>
          <p:nvPr>
            <p:ph idx="1"/>
          </p:nvPr>
        </p:nvPicPr>
        <p:blipFill>
          <a:blip r:embed="rId2">
            <a:extLst>
              <a:ext uri="{28A0092B-C50C-407E-A947-70E740481C1C}">
                <a14:useLocalDpi xmlns:a14="http://schemas.microsoft.com/office/drawing/2010/main" val="0"/>
              </a:ext>
            </a:extLst>
          </a:blip>
          <a:srcRect l="21945" r="21945"/>
          <a:stretch>
            <a:fillRect/>
          </a:stretch>
        </p:blipFill>
        <p:spPr bwMode="auto">
          <a:xfrm>
            <a:off x="323528" y="1124744"/>
            <a:ext cx="3671656" cy="5544616"/>
          </a:xfrm>
          <a:prstGeom prst="rect">
            <a:avLst/>
          </a:prstGeom>
          <a:noFill/>
          <a:ln>
            <a:noFill/>
          </a:ln>
        </p:spPr>
      </p:pic>
      <p:sp>
        <p:nvSpPr>
          <p:cNvPr id="5" name="Rectangle 4"/>
          <p:cNvSpPr/>
          <p:nvPr/>
        </p:nvSpPr>
        <p:spPr>
          <a:xfrm>
            <a:off x="4355976" y="1052736"/>
            <a:ext cx="4608512" cy="5410712"/>
          </a:xfrm>
          <a:prstGeom prst="rect">
            <a:avLst/>
          </a:prstGeom>
        </p:spPr>
        <p:txBody>
          <a:bodyPr wrap="square">
            <a:spAutoFit/>
          </a:bodyPr>
          <a:lstStyle/>
          <a:p>
            <a:pPr algn="just">
              <a:lnSpc>
                <a:spcPct val="120000"/>
              </a:lnSpc>
            </a:pPr>
            <a:r>
              <a:rPr lang="el-GR" b="1" dirty="0">
                <a:solidFill>
                  <a:srgbClr val="C00000"/>
                </a:solidFill>
                <a:latin typeface="Segoe UI" panose="020B0502040204020203" pitchFamily="34" charset="0"/>
                <a:cs typeface="Segoe UI" panose="020B0502040204020203" pitchFamily="34" charset="0"/>
              </a:rPr>
              <a:t>ΜΑΝΗ 1826</a:t>
            </a:r>
            <a:r>
              <a:rPr lang="el-GR" b="1" dirty="0">
                <a:latin typeface="Segoe UI" panose="020B0502040204020203" pitchFamily="34" charset="0"/>
                <a:cs typeface="Segoe UI" panose="020B0502040204020203" pitchFamily="34" charset="0"/>
              </a:rPr>
              <a:t> </a:t>
            </a:r>
            <a:r>
              <a:rPr lang="el-GR" b="1" dirty="0">
                <a:solidFill>
                  <a:srgbClr val="FF0000"/>
                </a:solidFill>
                <a:latin typeface="Segoe UI" panose="020B0502040204020203" pitchFamily="34" charset="0"/>
                <a:cs typeface="Segoe UI" panose="020B0502040204020203" pitchFamily="34" charset="0"/>
              </a:rPr>
              <a:t>καλοκαίρι και Ιούνιος, η Ελλάδα διχασμένη και ο Ιμπραήμ με ορδές Αιγυπτίων εισβάλλει στην Πελοπόννησο απειλώντας να καταπνίξει την επανάσταση εν τη γενέσει της.</a:t>
            </a:r>
            <a:endParaRPr lang="el-GR" dirty="0">
              <a:solidFill>
                <a:srgbClr val="FF0000"/>
              </a:solidFill>
              <a:latin typeface="Segoe UI" panose="020B0502040204020203" pitchFamily="34" charset="0"/>
              <a:cs typeface="Segoe UI" panose="020B0502040204020203" pitchFamily="34" charset="0"/>
            </a:endParaRPr>
          </a:p>
          <a:p>
            <a:pPr algn="just">
              <a:lnSpc>
                <a:spcPct val="120000"/>
              </a:lnSpc>
            </a:pPr>
            <a:r>
              <a:rPr lang="el-GR" b="1" dirty="0">
                <a:solidFill>
                  <a:srgbClr val="FF0000"/>
                </a:solidFill>
                <a:latin typeface="Segoe UI" panose="020B0502040204020203" pitchFamily="34" charset="0"/>
                <a:cs typeface="Segoe UI" panose="020B0502040204020203" pitchFamily="34" charset="0"/>
              </a:rPr>
              <a:t>Ήταν μια μάχη άγνωστη, μια μάχη που έδωσαν οι ουσιαστικά άοπλες γυναίκες της Μάνης και η οποία απέκτησε μεγάλη για το έθνος μας σημασία, αφού σημειώθηκε την περίοδο που η Επανάσταση κινδύνευε να χαθεί από τις εσωτερικές έριδες που αποδυνάμωσαν τα στρατεύματα και έκαμψαν το ηθικό των αγωνιστών.</a:t>
            </a:r>
            <a:endParaRPr lang="el-GR" dirty="0">
              <a:solidFill>
                <a:srgbClr val="FF0000"/>
              </a:solidFill>
              <a:latin typeface="Segoe UI" panose="020B0502040204020203" pitchFamily="34" charset="0"/>
              <a:cs typeface="Segoe UI" panose="020B0502040204020203" pitchFamily="34" charset="0"/>
            </a:endParaRPr>
          </a:p>
          <a:p>
            <a:pPr algn="just">
              <a:lnSpc>
                <a:spcPct val="120000"/>
              </a:lnSpc>
            </a:pPr>
            <a:r>
              <a:rPr lang="el-GR" b="1" dirty="0">
                <a:solidFill>
                  <a:srgbClr val="FF0000"/>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345176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94122"/>
          </a:xfrm>
        </p:spPr>
        <p:txBody>
          <a:bodyPr>
            <a:noAutofit/>
          </a:bodyPr>
          <a:lstStyle/>
          <a:p>
            <a:r>
              <a:rPr lang="el-GR" sz="2800" b="1" dirty="0">
                <a:solidFill>
                  <a:srgbClr val="FF0000"/>
                </a:solidFill>
                <a:latin typeface="Segoe UI" panose="020B0502040204020203" pitchFamily="34" charset="0"/>
                <a:cs typeface="Segoe UI" panose="020B0502040204020203" pitchFamily="34" charset="0"/>
              </a:rPr>
              <a:t>Ο ΕΘΝΙΚΟΣ  ΔΙΧΑΣΜΟΣ ΣΕ ΟΛΟ ΤΟΥ ΤΟ ΜΕΓΑΛΕΙΟ </a:t>
            </a:r>
            <a:endParaRPr lang="el-GR" sz="2800" b="1" dirty="0">
              <a:solidFill>
                <a:srgbClr val="FF0000"/>
              </a:solidFill>
            </a:endParaRPr>
          </a:p>
        </p:txBody>
      </p:sp>
      <p:sp>
        <p:nvSpPr>
          <p:cNvPr id="3" name="Content Placeholder 2"/>
          <p:cNvSpPr>
            <a:spLocks noGrp="1"/>
          </p:cNvSpPr>
          <p:nvPr>
            <p:ph idx="1"/>
          </p:nvPr>
        </p:nvSpPr>
        <p:spPr>
          <a:xfrm>
            <a:off x="4083044" y="1556792"/>
            <a:ext cx="5112568" cy="4896544"/>
          </a:xfrm>
        </p:spPr>
        <p:txBody>
          <a:bodyPr>
            <a:normAutofit fontScale="92500" lnSpcReduction="20000"/>
          </a:bodyPr>
          <a:lstStyle/>
          <a:p>
            <a:pPr marL="0" indent="0" algn="just">
              <a:lnSpc>
                <a:spcPct val="120000"/>
              </a:lnSpc>
              <a:buNone/>
            </a:pPr>
            <a:r>
              <a:rPr lang="el-GR" sz="2100" b="1" dirty="0">
                <a:solidFill>
                  <a:srgbClr val="FF0000"/>
                </a:solidFill>
                <a:latin typeface="Segoe UI" panose="020B0502040204020203" pitchFamily="34" charset="0"/>
                <a:cs typeface="Segoe UI" panose="020B0502040204020203" pitchFamily="34" charset="0"/>
              </a:rPr>
              <a:t>Ο Ιμπραήμ που είχε αποβιβαστεί στη Μεθώνη έσπερνε το τρόμο, κατέκαιγε και έσφαζε τους πάντες.</a:t>
            </a:r>
            <a:r>
              <a:rPr lang="el-GR" sz="2100" dirty="0">
                <a:solidFill>
                  <a:srgbClr val="FF0000"/>
                </a:solidFill>
                <a:latin typeface="Segoe UI" panose="020B0502040204020203" pitchFamily="34" charset="0"/>
                <a:cs typeface="Segoe UI" panose="020B0502040204020203" pitchFamily="34" charset="0"/>
              </a:rPr>
              <a:t> </a:t>
            </a:r>
          </a:p>
          <a:p>
            <a:pPr marL="0" indent="0" algn="just">
              <a:lnSpc>
                <a:spcPct val="120000"/>
              </a:lnSpc>
              <a:buNone/>
            </a:pPr>
            <a:r>
              <a:rPr lang="el-GR" sz="2100" b="1" dirty="0">
                <a:solidFill>
                  <a:srgbClr val="FF0000"/>
                </a:solidFill>
                <a:latin typeface="Segoe UI" panose="020B0502040204020203" pitchFamily="34" charset="0"/>
                <a:cs typeface="Segoe UI" panose="020B0502040204020203" pitchFamily="34" charset="0"/>
              </a:rPr>
              <a:t>Τον Αύγουστο ο Ιμπραήμ καταλαμβάνει τη Μονεμβασιά, το Δεκέμβριο φθάνει στο Μεσολόγγι για να ενισχύσει τους πολιορκητές και στις 10-11 Απριλίου καταλαμβάνει την πολιορκημένη πόλη μετά την ηρωική έξοδο με τους 4.000 νεκρούς και τους 6.000 αιχμαλώτους</a:t>
            </a:r>
          </a:p>
          <a:p>
            <a:pPr algn="just">
              <a:lnSpc>
                <a:spcPct val="120000"/>
              </a:lnSpc>
            </a:pPr>
            <a:endParaRPr lang="el-GR" sz="2100" b="1" dirty="0">
              <a:solidFill>
                <a:srgbClr val="FF0000"/>
              </a:solidFill>
              <a:latin typeface="Segoe UI" panose="020B0502040204020203" pitchFamily="34" charset="0"/>
              <a:cs typeface="Segoe UI" panose="020B0502040204020203" pitchFamily="34" charset="0"/>
            </a:endParaRPr>
          </a:p>
          <a:p>
            <a:pPr marL="0" indent="0" algn="just">
              <a:buNone/>
            </a:pPr>
            <a:r>
              <a:rPr lang="el-GR" sz="2100" b="1" dirty="0">
                <a:solidFill>
                  <a:srgbClr val="FF0000"/>
                </a:solidFill>
                <a:latin typeface="Segoe UI" panose="020B0502040204020203" pitchFamily="34" charset="0"/>
                <a:cs typeface="Segoe UI" panose="020B0502040204020203" pitchFamily="34" charset="0"/>
              </a:rPr>
              <a:t>Οι ήττες στο πεδίο των πολεμικών επιχειρήσεων των Ελλήνων δεν άφηναν περιθώρια για αισιοδοξία. Τα αισθήματα που κυριαρχούσαν ήταν η φρίκη, η απελπισία και ο φόβος.</a:t>
            </a:r>
          </a:p>
          <a:p>
            <a:pPr algn="just">
              <a:lnSpc>
                <a:spcPct val="120000"/>
              </a:lnSpc>
            </a:pPr>
            <a:endParaRPr lang="el-GR" sz="2000"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1" y="1556792"/>
            <a:ext cx="4007481"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4187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9552" y="548680"/>
            <a:ext cx="8424862" cy="5184775"/>
          </a:xfrm>
        </p:spPr>
        <p:txBody>
          <a:bodyPr>
            <a:normAutofit fontScale="85000" lnSpcReduction="20000"/>
          </a:bodyPr>
          <a:lstStyle/>
          <a:p>
            <a:pPr algn="just"/>
            <a:r>
              <a:rPr lang="el-GR" b="1" dirty="0">
                <a:solidFill>
                  <a:srgbClr val="FF0000"/>
                </a:solidFill>
                <a:latin typeface="Segoe UI" panose="020B0502040204020203" pitchFamily="34" charset="0"/>
                <a:cs typeface="Segoe UI" panose="020B0502040204020203" pitchFamily="34" charset="0"/>
              </a:rPr>
              <a:t>Κάτω από αυτό το κλίμα ο Ιμπραήμ επιστρέφει στην Πελοπόννησο με την έπαρση του αήττητου στρατάρχη και τον τίτλο του πορθητή. Από όπου περνά σπέρνει τον όλεθρο και την καταστροφή.</a:t>
            </a:r>
          </a:p>
          <a:p>
            <a:pPr algn="just"/>
            <a:r>
              <a:rPr lang="el-GR" b="1" dirty="0">
                <a:solidFill>
                  <a:srgbClr val="FF0000"/>
                </a:solidFill>
                <a:latin typeface="Segoe UI" panose="020B0502040204020203" pitchFamily="34" charset="0"/>
                <a:cs typeface="Segoe UI" panose="020B0502040204020203" pitchFamily="34" charset="0"/>
              </a:rPr>
              <a:t> Στόχευε όπως εκτιμάται να την καταστρέψει ολοσχερώς, γιατί διέβλεπε ότι η ελεύθερη Μάνη ήταν μεγάλο και επικίνδυνο εμπόδιο στα σχέδιά του να αποκτήσει τον έλεγχο της Πελοποννήσου. Φθάνοντας κοντά στη Βέργα του Αλμυρού, όπου οι Μανιάτες είχαν ταμπουρωθεί για να τον αντιμετωπίσουν, ο Ιμπραήμ απαιτεί την παράδοση όλης της Μάνης</a:t>
            </a:r>
            <a:r>
              <a:rPr lang="en-US" b="1" dirty="0">
                <a:solidFill>
                  <a:srgbClr val="FF0000"/>
                </a:solidFill>
                <a:latin typeface="Segoe UI" panose="020B0502040204020203" pitchFamily="34" charset="0"/>
                <a:cs typeface="Segoe UI" panose="020B0502040204020203" pitchFamily="34" charset="0"/>
              </a:rPr>
              <a:t>.</a:t>
            </a:r>
            <a:endParaRPr lang="el-GR" b="1" dirty="0">
              <a:solidFill>
                <a:srgbClr val="FF0000"/>
              </a:solidFill>
              <a:latin typeface="Segoe UI" panose="020B0502040204020203" pitchFamily="34" charset="0"/>
              <a:cs typeface="Segoe UI" panose="020B0502040204020203" pitchFamily="34" charset="0"/>
            </a:endParaRPr>
          </a:p>
          <a:p>
            <a:endParaRPr lang="el-GR" dirty="0">
              <a:solidFill>
                <a:srgbClr val="FF0000"/>
              </a:solidFill>
            </a:endParaRPr>
          </a:p>
        </p:txBody>
      </p:sp>
    </p:spTree>
    <p:extLst>
      <p:ext uri="{BB962C8B-B14F-4D97-AF65-F5344CB8AC3E}">
        <p14:creationId xmlns:p14="http://schemas.microsoft.com/office/powerpoint/2010/main" val="3427118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0" descr="Να ανατρέξουμε στο γνήσιο δημοτικό και κλέφτικο τραγούδι, του Θεόφιλου  Κολοτούρου | e-gortynia.gr"/>
          <p:cNvPicPr/>
          <p:nvPr/>
        </p:nvPicPr>
        <p:blipFill>
          <a:blip r:embed="rId2">
            <a:extLst>
              <a:ext uri="{28A0092B-C50C-407E-A947-70E740481C1C}">
                <a14:useLocalDpi xmlns:a14="http://schemas.microsoft.com/office/drawing/2010/main" val="0"/>
              </a:ext>
            </a:extLst>
          </a:blip>
          <a:srcRect/>
          <a:stretch>
            <a:fillRect/>
          </a:stretch>
        </p:blipFill>
        <p:spPr bwMode="auto">
          <a:xfrm>
            <a:off x="16888" y="1124744"/>
            <a:ext cx="4483103" cy="5400600"/>
          </a:xfrm>
          <a:prstGeom prst="rect">
            <a:avLst/>
          </a:prstGeom>
          <a:noFill/>
          <a:ln>
            <a:noFill/>
          </a:ln>
        </p:spPr>
      </p:pic>
      <p:sp>
        <p:nvSpPr>
          <p:cNvPr id="3" name="Title 2"/>
          <p:cNvSpPr>
            <a:spLocks noGrp="1"/>
          </p:cNvSpPr>
          <p:nvPr>
            <p:ph type="title" idx="4294967295"/>
          </p:nvPr>
        </p:nvSpPr>
        <p:spPr>
          <a:xfrm>
            <a:off x="0" y="274638"/>
            <a:ext cx="8229600" cy="633412"/>
          </a:xfrm>
        </p:spPr>
        <p:txBody>
          <a:bodyPr>
            <a:normAutofit/>
          </a:bodyPr>
          <a:lstStyle/>
          <a:p>
            <a:r>
              <a:rPr lang="el-GR" sz="3200" b="1" dirty="0">
                <a:solidFill>
                  <a:srgbClr val="C00000"/>
                </a:solidFill>
                <a:latin typeface="Segoe UI" panose="020B0502040204020203" pitchFamily="34" charset="0"/>
                <a:cs typeface="Segoe UI" panose="020B0502040204020203" pitchFamily="34" charset="0"/>
              </a:rPr>
              <a:t>Η ΑΠΑΝΤΗΣΗ ΤΩΝ ΜΑΝΙΑΤΩΝ</a:t>
            </a:r>
            <a:endParaRPr lang="el-GR" sz="3200" b="1" dirty="0">
              <a:solidFill>
                <a:srgbClr val="C00000"/>
              </a:solidFill>
            </a:endParaRPr>
          </a:p>
        </p:txBody>
      </p:sp>
      <p:sp>
        <p:nvSpPr>
          <p:cNvPr id="5" name="Rectangle 4"/>
          <p:cNvSpPr/>
          <p:nvPr/>
        </p:nvSpPr>
        <p:spPr>
          <a:xfrm>
            <a:off x="4572000" y="1124744"/>
            <a:ext cx="4572000" cy="5078313"/>
          </a:xfrm>
          <a:prstGeom prst="rect">
            <a:avLst/>
          </a:prstGeom>
        </p:spPr>
        <p:txBody>
          <a:bodyPr>
            <a:spAutoFit/>
          </a:bodyPr>
          <a:lstStyle/>
          <a:p>
            <a:pPr algn="just">
              <a:lnSpc>
                <a:spcPct val="100000"/>
              </a:lnSpc>
            </a:pPr>
            <a:r>
              <a:rPr lang="el-GR" b="1" dirty="0">
                <a:solidFill>
                  <a:srgbClr val="FF0000"/>
                </a:solidFill>
                <a:latin typeface="Segoe UI" panose="020B0502040204020203" pitchFamily="34" charset="0"/>
                <a:cs typeface="Segoe UI" panose="020B0502040204020203" pitchFamily="34" charset="0"/>
              </a:rPr>
              <a:t>Ο Γιώργος Μαυρομιχάλης, ο ηγέτης των Μανιατών, απαντά σαν άλλος Λεωνίδας και υπογράφοντας το έγγραφο ως «αρχηγός των Σπαρτιατών» του διαμηνύει: «Σε περιμένουμε με όσας διαθέτεις δυνάμεις. Οι κάτοικοι της Μάνης γράφομε και σε περιμένομε».</a:t>
            </a:r>
          </a:p>
          <a:p>
            <a:pPr algn="just">
              <a:lnSpc>
                <a:spcPct val="100000"/>
              </a:lnSpc>
            </a:pPr>
            <a:r>
              <a:rPr lang="el-GR" b="1" dirty="0">
                <a:solidFill>
                  <a:srgbClr val="FF0000"/>
                </a:solidFill>
                <a:latin typeface="Segoe UI" panose="020B0502040204020203" pitchFamily="34" charset="0"/>
                <a:cs typeface="Segoe UI" panose="020B0502040204020203" pitchFamily="34" charset="0"/>
              </a:rPr>
              <a:t>Το πρωί της 22ης-6-1826 αρχίζει η διπλή επίθεση του Ιμπραήμ στη Μάνη. Με κατά μέτωπο επίθεση, με 8.000 πεζούς και 2.000 ιππείς εναντίον των περίπου 2.400 Μανιατών στη Βέργα του Αλμυρού.</a:t>
            </a:r>
          </a:p>
          <a:p>
            <a:pPr algn="just">
              <a:lnSpc>
                <a:spcPct val="100000"/>
              </a:lnSpc>
            </a:pPr>
            <a:r>
              <a:rPr lang="el-GR" b="1" dirty="0">
                <a:solidFill>
                  <a:srgbClr val="FF0000"/>
                </a:solidFill>
                <a:latin typeface="Segoe UI" panose="020B0502040204020203" pitchFamily="34" charset="0"/>
                <a:cs typeface="Segoe UI" panose="020B0502040204020203" pitchFamily="34" charset="0"/>
              </a:rPr>
              <a:t>Τα πλοία αρχικά προσέγγισαν τον όρμο της Μάλσοβας, όμως μετά τον «κανονιοβολισμό» της ναυαρχίδας συνεχίζουν προς τον Όρμο του Δυρού. </a:t>
            </a:r>
          </a:p>
        </p:txBody>
      </p:sp>
    </p:spTree>
    <p:extLst>
      <p:ext uri="{BB962C8B-B14F-4D97-AF65-F5344CB8AC3E}">
        <p14:creationId xmlns:p14="http://schemas.microsoft.com/office/powerpoint/2010/main" val="1759450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476672"/>
            <a:ext cx="7776864" cy="1938992"/>
          </a:xfrm>
          <a:prstGeom prst="rect">
            <a:avLst/>
          </a:prstGeom>
        </p:spPr>
        <p:txBody>
          <a:bodyPr wrap="square">
            <a:spAutoFit/>
          </a:bodyPr>
          <a:lstStyle/>
          <a:p>
            <a:pPr algn="just">
              <a:lnSpc>
                <a:spcPct val="100000"/>
              </a:lnSpc>
            </a:pPr>
            <a:r>
              <a:rPr lang="el-GR" sz="2000" b="1" dirty="0">
                <a:solidFill>
                  <a:srgbClr val="FF0000"/>
                </a:solidFill>
                <a:latin typeface="Segoe UI" panose="020B0502040204020203" pitchFamily="34" charset="0"/>
                <a:cs typeface="Segoe UI" panose="020B0502040204020203" pitchFamily="34" charset="0"/>
              </a:rPr>
              <a:t>Στο χωριό του Δυρού δεν υπήρχε σχεδόν κανένας Μανιάτης και οι δυνάμεις του Ιμπραήμ αρχίζουν να αποβιβάζονται τα ξημερώματα της 22ας προς την 23η Ιουνίου.</a:t>
            </a:r>
          </a:p>
          <a:p>
            <a:pPr algn="just">
              <a:lnSpc>
                <a:spcPct val="100000"/>
              </a:lnSpc>
            </a:pPr>
            <a:r>
              <a:rPr lang="el-GR" sz="2000" b="1" dirty="0">
                <a:solidFill>
                  <a:srgbClr val="FF0000"/>
                </a:solidFill>
                <a:latin typeface="Segoe UI" panose="020B0502040204020203" pitchFamily="34" charset="0"/>
                <a:cs typeface="Segoe UI" panose="020B0502040204020203" pitchFamily="34" charset="0"/>
              </a:rPr>
              <a:t>Στη Βέργα ο στρατός του Ιμπραήμ κυριολεκτικά αποδεκατίζεται από τους ηρωικά μαχόμενους Μανιάτες.</a:t>
            </a:r>
          </a:p>
          <a:p>
            <a:pPr algn="just">
              <a:lnSpc>
                <a:spcPct val="100000"/>
              </a:lnSpc>
            </a:pPr>
            <a:endParaRPr lang="el-GR" sz="2000" b="1" dirty="0">
              <a:solidFill>
                <a:srgbClr val="FF0000"/>
              </a:solidFill>
              <a:latin typeface="Segoe UI" panose="020B0502040204020203" pitchFamily="34" charset="0"/>
              <a:cs typeface="Segoe UI" panose="020B0502040204020203" pitchFamily="34" charset="0"/>
            </a:endParaRPr>
          </a:p>
        </p:txBody>
      </p:sp>
      <p:sp>
        <p:nvSpPr>
          <p:cNvPr id="3" name="Rectangle 2"/>
          <p:cNvSpPr/>
          <p:nvPr/>
        </p:nvSpPr>
        <p:spPr>
          <a:xfrm>
            <a:off x="1259632" y="2107889"/>
            <a:ext cx="7776864" cy="1938992"/>
          </a:xfrm>
          <a:prstGeom prst="rect">
            <a:avLst/>
          </a:prstGeom>
        </p:spPr>
        <p:txBody>
          <a:bodyPr wrap="square">
            <a:spAutoFit/>
          </a:bodyPr>
          <a:lstStyle/>
          <a:p>
            <a:pPr algn="just">
              <a:lnSpc>
                <a:spcPct val="100000"/>
              </a:lnSpc>
            </a:pPr>
            <a:r>
              <a:rPr lang="el-GR" sz="2000" b="1" dirty="0">
                <a:solidFill>
                  <a:srgbClr val="FF0000"/>
                </a:solidFill>
                <a:latin typeface="Segoe UI" panose="020B0502040204020203" pitchFamily="34" charset="0"/>
                <a:cs typeface="Segoe UI" panose="020B0502040204020203" pitchFamily="34" charset="0"/>
              </a:rPr>
              <a:t>Η ίδια πανωλεθρία περίμενε τον επαρμένο σερασκέρη και στο δεύτερο μέτωπο που άνοιξε στην «καρδιά» της Μάνης, στο Δυρό, όπου οι γυναίκες με τα δρεπάνια του θερισμού, με πέτρες, με ξύλα, με τα δόντια και τα νύχια ακόμα, ξέσχισαν και θέρισαν στην κυριολεξία τις δυνάμεις του.</a:t>
            </a:r>
          </a:p>
          <a:p>
            <a:pPr algn="just">
              <a:lnSpc>
                <a:spcPct val="100000"/>
              </a:lnSpc>
            </a:pPr>
            <a:endParaRPr lang="el-GR" sz="2000"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642" y="3717032"/>
            <a:ext cx="5402263"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025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62450" y="1268760"/>
            <a:ext cx="2881549" cy="2031325"/>
          </a:xfrm>
          <a:prstGeom prst="rect">
            <a:avLst/>
          </a:prstGeom>
        </p:spPr>
        <p:txBody>
          <a:bodyPr wrap="square">
            <a:spAutoFit/>
          </a:bodyPr>
          <a:lstStyle/>
          <a:p>
            <a:pPr algn="just">
              <a:lnSpc>
                <a:spcPct val="100000"/>
              </a:lnSpc>
            </a:pPr>
            <a:r>
              <a:rPr lang="el-GR" b="1" dirty="0">
                <a:solidFill>
                  <a:srgbClr val="FF0000"/>
                </a:solidFill>
                <a:latin typeface="Segoe UI" panose="020B0502040204020203" pitchFamily="34" charset="0"/>
                <a:cs typeface="Segoe UI" panose="020B0502040204020203" pitchFamily="34" charset="0"/>
              </a:rPr>
              <a:t>Οι τρομερές σκηνές άφθαστου ηρωισμού που λαμβάνουν χώρα στο Δυρό και σ’ όλη τη γύρω περιοχή είναι απίστευτου ιστορικού και εθνικού μεγαλείου.</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783"/>
            <a:ext cx="6262452" cy="687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50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20070" y="224647"/>
            <a:ext cx="7772400" cy="540057"/>
          </a:xfrm>
        </p:spPr>
        <p:txBody>
          <a:bodyPr rtlCol="0">
            <a:normAutofit/>
          </a:bodyPr>
          <a:lstStyle/>
          <a:p>
            <a:pPr algn="ctr" rtl="0"/>
            <a:r>
              <a:rPr lang="el-GR" sz="2800" b="1" dirty="0">
                <a:solidFill>
                  <a:srgbClr val="C00000"/>
                </a:solidFill>
                <a:latin typeface="Segoe UI" panose="020B0502040204020203" pitchFamily="34" charset="0"/>
                <a:cs typeface="Segoe UI" panose="020B0502040204020203" pitchFamily="34" charset="0"/>
              </a:rPr>
              <a:t>ΔΗΜΟΤΙΚΟ ΤΡΑΓΟΥΔΙ ΓΙΑ ΤΙΣ ΜΑΝΙΑΤΙΣΣΕΣ</a:t>
            </a:r>
          </a:p>
        </p:txBody>
      </p:sp>
      <p:sp>
        <p:nvSpPr>
          <p:cNvPr id="4" name="Σύμβολο κράτησης θέσης περιεχομένου 3"/>
          <p:cNvSpPr>
            <a:spLocks noGrp="1"/>
          </p:cNvSpPr>
          <p:nvPr>
            <p:ph sz="half" idx="2"/>
          </p:nvPr>
        </p:nvSpPr>
        <p:spPr>
          <a:xfrm>
            <a:off x="412455" y="1076041"/>
            <a:ext cx="4159545" cy="5436570"/>
          </a:xfrm>
        </p:spPr>
        <p:txBody>
          <a:bodyPr rtlCol="0">
            <a:noAutofit/>
          </a:bodyPr>
          <a:lstStyle/>
          <a:p>
            <a:pPr marL="0" indent="0" algn="just">
              <a:buNone/>
            </a:pPr>
            <a:r>
              <a:rPr lang="el-GR" sz="1600" b="1" dirty="0">
                <a:solidFill>
                  <a:srgbClr val="FF0000"/>
                </a:solidFill>
                <a:latin typeface="Segoe UI" panose="020B0502040204020203" pitchFamily="34" charset="0"/>
                <a:cs typeface="Segoe UI" panose="020B0502040204020203" pitchFamily="34" charset="0"/>
              </a:rPr>
              <a:t>Λεβεντογέννες ξεφαντώνουν στους αιώνες</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σερνικομάνες με τ’ αγόρια αρμαθιά</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αντρογυναίκες και σκληρές σαν αμαζόνες</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με τα δρεπάνια γιαταγάνια και σπαθιά</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ουράνιο τόξο, νίκες και κορώνες</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η πίστη στην καρδιά τους θάλασσα βαθιά.</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 Πρόσωπα στεγνά από αρχαία τραγωδία</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που τρέχουν με τη μοίρα τους ζαλιά</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φωνές που φτάνουν σαν ουράνια χορωδία</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χείλη που βγάζουν μια αλλιώτικη λαλιά</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χορός που κάνει το μοιρολόι μελωδία</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θάνατος και ζωή πηγαίνουν αγκαλιά.</a:t>
            </a:r>
          </a:p>
        </p:txBody>
      </p:sp>
      <p:sp>
        <p:nvSpPr>
          <p:cNvPr id="6" name="Σύμβολο κράτησης θέσης περιεχομένου 5"/>
          <p:cNvSpPr>
            <a:spLocks noGrp="1"/>
          </p:cNvSpPr>
          <p:nvPr>
            <p:ph sz="quarter" idx="4"/>
          </p:nvPr>
        </p:nvSpPr>
        <p:spPr>
          <a:xfrm>
            <a:off x="4572000" y="1053728"/>
            <a:ext cx="3920469" cy="5660124"/>
          </a:xfrm>
        </p:spPr>
        <p:txBody>
          <a:bodyPr rtlCol="0">
            <a:noAutofit/>
          </a:bodyPr>
          <a:lstStyle/>
          <a:p>
            <a:pPr marL="0" indent="0" algn="just">
              <a:buNone/>
            </a:pPr>
            <a:r>
              <a:rPr lang="el-GR" sz="1800" dirty="0">
                <a:solidFill>
                  <a:srgbClr val="FF0000"/>
                </a:solidFill>
                <a:latin typeface="Segoe UI" panose="020B0502040204020203" pitchFamily="34" charset="0"/>
                <a:cs typeface="Segoe UI" panose="020B0502040204020203" pitchFamily="34" charset="0"/>
              </a:rPr>
              <a:t>- </a:t>
            </a:r>
            <a:r>
              <a:rPr lang="el-GR" sz="1600" b="1" dirty="0" err="1">
                <a:solidFill>
                  <a:srgbClr val="FF0000"/>
                </a:solidFill>
                <a:latin typeface="Segoe UI" panose="020B0502040204020203" pitchFamily="34" charset="0"/>
                <a:cs typeface="Segoe UI" panose="020B0502040204020203" pitchFamily="34" charset="0"/>
              </a:rPr>
              <a:t>Άνερα</a:t>
            </a:r>
            <a:r>
              <a:rPr lang="el-GR" sz="1600" b="1" dirty="0">
                <a:solidFill>
                  <a:srgbClr val="FF0000"/>
                </a:solidFill>
                <a:latin typeface="Segoe UI" panose="020B0502040204020203" pitchFamily="34" charset="0"/>
                <a:cs typeface="Segoe UI" panose="020B0502040204020203" pitchFamily="34" charset="0"/>
              </a:rPr>
              <a:t> στόματα ξερά και πεινασμένα</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τα μυστικά τους είναι σ’ όλους φανερά</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ένδοξα μέτωπα δαφνοστεφανωμένα</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κρατάνε την τιμή τους απίστευτα γερά</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μες τη χαρά τα ξεμόνια μονοιασμένα</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στου Ματαπά τον πόνο πνίγουν τα νερά.</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 Στήθη από πέτρα στο γαλάζιο στημένα</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αιώνια θηλάζουν την αθάνατη γενιά</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χέρια στιβαρά με ρόζους καμωμένα</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οργώνουν τις πέτρες με αξίνες και υνιά</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μάτια στο χρέος χρόνια καρφωμένα </a:t>
            </a:r>
          </a:p>
          <a:p>
            <a:pPr marL="0" indent="0" algn="just">
              <a:buNone/>
            </a:pPr>
            <a:r>
              <a:rPr lang="el-GR" sz="1600" b="1" dirty="0">
                <a:solidFill>
                  <a:srgbClr val="FF0000"/>
                </a:solidFill>
                <a:latin typeface="Segoe UI" panose="020B0502040204020203" pitchFamily="34" charset="0"/>
                <a:cs typeface="Segoe UI" panose="020B0502040204020203" pitchFamily="34" charset="0"/>
              </a:rPr>
              <a:t> φυλάνε καραούλι την αδούλωτη γωνιά.</a:t>
            </a:r>
          </a:p>
          <a:p>
            <a:pPr marL="0" indent="0" algn="just">
              <a:buNone/>
            </a:pPr>
            <a:endParaRPr lang="el-GR" sz="1800" dirty="0">
              <a:latin typeface="Segoe UI" panose="020B0502040204020203" pitchFamily="34" charset="0"/>
              <a:cs typeface="Segoe UI" panose="020B0502040204020203" pitchFamily="34" charset="0"/>
            </a:endParaRPr>
          </a:p>
          <a:p>
            <a:pPr marL="0" indent="0" algn="just">
              <a:buNone/>
            </a:pPr>
            <a:endParaRPr lang="el-GR" sz="1800" dirty="0">
              <a:latin typeface="Segoe UI" panose="020B0502040204020203" pitchFamily="34" charset="0"/>
              <a:cs typeface="Segoe UI" panose="020B0502040204020203" pitchFamily="34" charset="0"/>
            </a:endParaRPr>
          </a:p>
          <a:p>
            <a:pPr marL="0" indent="0" algn="just">
              <a:buNone/>
            </a:pPr>
            <a:endParaRPr lang="el-GR" sz="1800" dirty="0">
              <a:latin typeface="Segoe UI" panose="020B0502040204020203" pitchFamily="34" charset="0"/>
              <a:cs typeface="Segoe UI" panose="020B0502040204020203" pitchFamily="34" charset="0"/>
            </a:endParaRPr>
          </a:p>
          <a:p>
            <a:pPr marL="0" indent="0" algn="just">
              <a:buNone/>
            </a:pPr>
            <a:endParaRPr lang="el-GR" sz="1800" dirty="0">
              <a:latin typeface="Segoe UI" panose="020B0502040204020203" pitchFamily="34" charset="0"/>
              <a:cs typeface="Segoe UI" panose="020B0502040204020203" pitchFamily="34" charset="0"/>
            </a:endParaRPr>
          </a:p>
          <a:p>
            <a:pPr marL="0" indent="0" rtl="0">
              <a:buNone/>
            </a:pPr>
            <a:endParaRPr lang="el-GR" sz="1800" dirty="0">
              <a:latin typeface="Segoe UI" panose="020B0502040204020203" pitchFamily="34" charset="0"/>
              <a:cs typeface="Segoe UI" panose="020B0502040204020203" pitchFamily="34" charset="0"/>
            </a:endParaRPr>
          </a:p>
        </p:txBody>
      </p:sp>
      <p:cxnSp>
        <p:nvCxnSpPr>
          <p:cNvPr id="8" name="Ευθεία γραμμή σύνδεσης 7"/>
          <p:cNvCxnSpPr/>
          <p:nvPr/>
        </p:nvCxnSpPr>
        <p:spPr>
          <a:xfrm>
            <a:off x="0" y="1053728"/>
            <a:ext cx="9144000" cy="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043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93" y="692696"/>
            <a:ext cx="7668761"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103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descr="Οι γυναίκες στην Ελληνική Επανάσταση του 1821 | Youmagazine"/>
          <p:cNvPicPr/>
          <p:nvPr/>
        </p:nvPicPr>
        <p:blipFill>
          <a:blip r:embed="rId2">
            <a:extLst>
              <a:ext uri="{28A0092B-C50C-407E-A947-70E740481C1C}">
                <a14:useLocalDpi xmlns:a14="http://schemas.microsoft.com/office/drawing/2010/main" val="0"/>
              </a:ext>
            </a:extLst>
          </a:blip>
          <a:srcRect/>
          <a:stretch>
            <a:fillRect/>
          </a:stretch>
        </p:blipFill>
        <p:spPr bwMode="auto">
          <a:xfrm>
            <a:off x="971600" y="836712"/>
            <a:ext cx="7488832" cy="5184576"/>
          </a:xfrm>
          <a:prstGeom prst="rect">
            <a:avLst/>
          </a:prstGeom>
          <a:noFill/>
          <a:ln>
            <a:noFill/>
          </a:ln>
        </p:spPr>
      </p:pic>
    </p:spTree>
    <p:extLst>
      <p:ext uri="{BB962C8B-B14F-4D97-AF65-F5344CB8AC3E}">
        <p14:creationId xmlns:p14="http://schemas.microsoft.com/office/powerpoint/2010/main" val="933931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19872" y="1268760"/>
            <a:ext cx="5446752" cy="5324535"/>
          </a:xfrm>
          <a:prstGeom prst="rect">
            <a:avLst/>
          </a:prstGeom>
        </p:spPr>
        <p:txBody>
          <a:bodyPr wrap="square">
            <a:spAutoFit/>
          </a:bodyPr>
          <a:lstStyle/>
          <a:p>
            <a:r>
              <a:rPr lang="el-GR" sz="2000" b="1" dirty="0">
                <a:solidFill>
                  <a:srgbClr val="C00000"/>
                </a:solidFill>
              </a:rPr>
              <a:t>Η μεγάλη ηρωίδα της Ελλάδας, κόρη του Νικόλαου Μαυρογένους μεγαλέμπορου που ήταν εγκατεστημένος στην Τεργέστη. Γεννήθηκε το 1796 στο χωριό Μαρμαρά της Πάρου. Η μητέρα της ήταν Μυκονιάτισσα, κόρη του Αντώνη Χατζή Μπάτη και την έλεγαν Ζαχαράτη . </a:t>
            </a:r>
          </a:p>
          <a:p>
            <a:r>
              <a:rPr lang="el-GR" sz="2000" b="1" dirty="0">
                <a:solidFill>
                  <a:srgbClr val="C00000"/>
                </a:solidFill>
              </a:rPr>
              <a:t>Καταγόταν από ελληνική οικογένεια της Ρουμανίας, η οποία έφυγε κρυφά για την Ιταλία. Η μητέρα της, Ζαχαράτη Μπάτη, ήταν γεννημένη στη Μύκονο. Εγκαταστάθηκαν στην Τεργέστη και εκεί ο πατέρας της Νικόλαος ασχολήθηκε με το εμπόριο. Ένας εκ των προπατόρων, ο μεγάλος θείος του πατέρα της, Νικόλαος Μαυρογένης, ήταν δραγουμάνος του Οθωμανικού στόλου και ηγεμόνας της Βλαχίας, στον οποίο το 1812, ο πατέρας της ανάθεσε τη μόρφωσή της, στην Τήνο. </a:t>
            </a:r>
          </a:p>
        </p:txBody>
      </p:sp>
      <p:sp>
        <p:nvSpPr>
          <p:cNvPr id="4" name="Title 3"/>
          <p:cNvSpPr>
            <a:spLocks noGrp="1"/>
          </p:cNvSpPr>
          <p:nvPr>
            <p:ph type="title" idx="4294967295"/>
          </p:nvPr>
        </p:nvSpPr>
        <p:spPr>
          <a:xfrm>
            <a:off x="0" y="274638"/>
            <a:ext cx="8229600" cy="1143000"/>
          </a:xfrm>
        </p:spPr>
        <p:txBody>
          <a:bodyPr>
            <a:normAutofit/>
          </a:bodyPr>
          <a:lstStyle/>
          <a:p>
            <a:r>
              <a:rPr lang="el-GR" sz="3200" b="1" dirty="0">
                <a:solidFill>
                  <a:srgbClr val="C00000"/>
                </a:solidFill>
              </a:rPr>
              <a:t>ΜΑΝΤΩ ΜΑΥΡΟΓΕΝΟΥΣ</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11677"/>
            <a:ext cx="189547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6823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16633"/>
            <a:ext cx="8568952" cy="6863417"/>
          </a:xfrm>
          <a:prstGeom prst="rect">
            <a:avLst/>
          </a:prstGeom>
        </p:spPr>
        <p:txBody>
          <a:bodyPr wrap="square">
            <a:spAutoFit/>
          </a:bodyPr>
          <a:lstStyle/>
          <a:p>
            <a:pPr>
              <a:buClr>
                <a:schemeClr val="accent2"/>
              </a:buClr>
              <a:buSzPct val="89000"/>
            </a:pPr>
            <a:r>
              <a:rPr lang="el-GR" sz="2400" b="1" dirty="0">
                <a:solidFill>
                  <a:srgbClr val="7030A0"/>
                </a:solidFill>
                <a:latin typeface="Times New Roman" panose="02020603050405020304" pitchFamily="18" charset="0"/>
                <a:cs typeface="Times New Roman" panose="02020603050405020304" pitchFamily="18" charset="0"/>
              </a:rPr>
              <a:t>Το ελληνικό δημοτικό τραγούδι περιλαμβάνει 13 κατηγορίες:</a:t>
            </a:r>
            <a:endParaRPr lang="en-GB" sz="2400" b="1" dirty="0">
              <a:solidFill>
                <a:srgbClr val="7030A0"/>
              </a:solidFill>
              <a:latin typeface="Times New Roman" panose="02020603050405020304" pitchFamily="18" charset="0"/>
              <a:cs typeface="Times New Roman" panose="02020603050405020304" pitchFamily="18" charset="0"/>
            </a:endParaRPr>
          </a:p>
          <a:p>
            <a:pPr>
              <a:buClr>
                <a:schemeClr val="accent2"/>
              </a:buClr>
              <a:buSzPct val="89000"/>
            </a:pPr>
            <a:r>
              <a:rPr lang="el-GR" sz="2400" b="1" dirty="0">
                <a:solidFill>
                  <a:srgbClr val="C00000"/>
                </a:solidFill>
                <a:latin typeface="Times New Roman" panose="02020603050405020304" pitchFamily="18" charset="0"/>
                <a:cs typeface="Times New Roman" panose="02020603050405020304" pitchFamily="18" charset="0"/>
              </a:rPr>
              <a:t>Τα Ακριτικά</a:t>
            </a:r>
            <a:r>
              <a:rPr lang="el-GR" sz="2400" b="1" dirty="0">
                <a:solidFill>
                  <a:srgbClr val="7030A0"/>
                </a:solidFill>
                <a:latin typeface="Times New Roman" panose="02020603050405020304" pitchFamily="18" charset="0"/>
                <a:cs typeface="Times New Roman" panose="02020603050405020304" pitchFamily="18" charset="0"/>
              </a:rPr>
              <a:t>: Θέμα των τραγουδιών αυτών είναι τα κατορθώματα των Ακριτών, που ήταν οι φύλακες των συνόρων (δηλ. του Βυζαντίου, στα βάθη του Πόντου και τής Καππαδοκίας) .</a:t>
            </a:r>
          </a:p>
          <a:p>
            <a:pPr>
              <a:buClr>
                <a:schemeClr val="accent2"/>
              </a:buClr>
              <a:buSzPct val="89000"/>
            </a:pPr>
            <a:r>
              <a:rPr lang="el-GR" sz="2400" b="1" dirty="0">
                <a:solidFill>
                  <a:srgbClr val="C00000"/>
                </a:solidFill>
                <a:latin typeface="Times New Roman" panose="02020603050405020304" pitchFamily="18" charset="0"/>
                <a:cs typeface="Times New Roman" panose="02020603050405020304" pitchFamily="18" charset="0"/>
              </a:rPr>
              <a:t>Κλέφτικα </a:t>
            </a:r>
            <a:r>
              <a:rPr lang="en-GB" sz="2400" b="1" dirty="0">
                <a:solidFill>
                  <a:srgbClr val="7030A0"/>
                </a:solidFill>
                <a:latin typeface="Times New Roman" panose="02020603050405020304" pitchFamily="18" charset="0"/>
                <a:cs typeface="Times New Roman" panose="02020603050405020304" pitchFamily="18" charset="0"/>
              </a:rPr>
              <a:t>: </a:t>
            </a:r>
            <a:r>
              <a:rPr lang="el-GR" sz="2400" b="1" dirty="0">
                <a:solidFill>
                  <a:srgbClr val="7030A0"/>
                </a:solidFill>
                <a:latin typeface="Times New Roman" panose="02020603050405020304" pitchFamily="18" charset="0"/>
                <a:cs typeface="Times New Roman" panose="02020603050405020304" pitchFamily="18" charset="0"/>
              </a:rPr>
              <a:t>Πρόκειται για τραγούδια ιστορικά, που δημιουργήθηκαν στους χρόνους της Τουρκοκρατίας. Περιεχόμενο τους έχουν γεγονότα που αναφέρονται στους «κλέφτες», που θεωρούνται από τη λαϊκή μούσα σαν συνεχιστές των Βυζαντινών Ακριτών.</a:t>
            </a:r>
          </a:p>
          <a:p>
            <a:pPr>
              <a:buClr>
                <a:schemeClr val="accent2"/>
              </a:buClr>
              <a:buSzPct val="89000"/>
            </a:pPr>
            <a:r>
              <a:rPr lang="el-GR" sz="2400" b="1" dirty="0">
                <a:solidFill>
                  <a:srgbClr val="C00000"/>
                </a:solidFill>
                <a:latin typeface="Times New Roman" panose="02020603050405020304" pitchFamily="18" charset="0"/>
                <a:cs typeface="Times New Roman" panose="02020603050405020304" pitchFamily="18" charset="0"/>
              </a:rPr>
              <a:t>Ιστορικά</a:t>
            </a:r>
            <a:r>
              <a:rPr lang="el-GR" sz="2400" b="1" dirty="0">
                <a:solidFill>
                  <a:srgbClr val="7030A0"/>
                </a:solidFill>
                <a:latin typeface="Times New Roman" panose="02020603050405020304" pitchFamily="18" charset="0"/>
                <a:cs typeface="Times New Roman" panose="02020603050405020304" pitchFamily="18" charset="0"/>
              </a:rPr>
              <a:t>: Τα τραγούδια της κατηγορίας αυτής έχουν σαν υπόθεση ιστορικά γεγονότα, όπως κατορθώματα προσώπων, μάχες, ναυμαχίες, πολιορκίες και καταστροφές πόλεων κ.α</a:t>
            </a:r>
            <a:r>
              <a:rPr lang="el-GR" sz="2400" b="1" dirty="0">
                <a:latin typeface="Times New Roman" panose="02020603050405020304" pitchFamily="18" charset="0"/>
                <a:cs typeface="Times New Roman" panose="02020603050405020304" pitchFamily="18" charset="0"/>
              </a:rPr>
              <a:t>.</a:t>
            </a:r>
          </a:p>
          <a:p>
            <a:pPr>
              <a:buClr>
                <a:schemeClr val="accent2"/>
              </a:buClr>
              <a:buSzPct val="89000"/>
            </a:pPr>
            <a:r>
              <a:rPr lang="el-GR" sz="2400" b="1" dirty="0">
                <a:solidFill>
                  <a:srgbClr val="C00000"/>
                </a:solidFill>
                <a:latin typeface="Times New Roman" panose="02020603050405020304" pitchFamily="18" charset="0"/>
                <a:cs typeface="Times New Roman" panose="02020603050405020304" pitchFamily="18" charset="0"/>
              </a:rPr>
              <a:t>Λατρευτικά και θρησκευτικά</a:t>
            </a:r>
            <a:r>
              <a:rPr lang="el-GR" sz="2400" b="1" dirty="0">
                <a:solidFill>
                  <a:srgbClr val="7030A0"/>
                </a:solidFill>
                <a:latin typeface="Times New Roman" panose="02020603050405020304" pitchFamily="18" charset="0"/>
                <a:cs typeface="Times New Roman" panose="02020603050405020304" pitchFamily="18" charset="0"/>
              </a:rPr>
              <a:t>: Πρόκειται για τραγούδια, που άλλα έχουν υπόθεση και περιεχόμενο από γεγονότα της Χριστιανικής θρησκείας και συνδέονται με σχετικές εορτές, ενώ άλλα συνεχίζουν προχριστιανική παράδοση</a:t>
            </a:r>
            <a:r>
              <a:rPr lang="el-GR" sz="2800" dirty="0">
                <a:solidFill>
                  <a:srgbClr val="7030A0"/>
                </a:solidFill>
                <a:latin typeface="Times New Roman" panose="02020603050405020304" pitchFamily="18" charset="0"/>
                <a:cs typeface="Times New Roman" panose="02020603050405020304" pitchFamily="18" charset="0"/>
              </a:rPr>
              <a:t>.</a:t>
            </a:r>
          </a:p>
          <a:p>
            <a:pPr>
              <a:buClr>
                <a:schemeClr val="accent2"/>
              </a:buClr>
              <a:buSzPct val="89000"/>
            </a:pPr>
            <a:endParaRPr lang="el-GR"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7916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fontScale="47500" lnSpcReduction="20000"/>
          </a:bodyPr>
          <a:lstStyle/>
          <a:p>
            <a:r>
              <a:rPr lang="el-GR" sz="4200" b="1" dirty="0">
                <a:solidFill>
                  <a:srgbClr val="C00000"/>
                </a:solidFill>
              </a:rPr>
              <a:t>Κατά τη διάρκεια της Επανάστασης, η Μαντώ Μαυρογένους δραστηριοποιήθηκε κυρίως στη Μύκονο. Μετά από δική της προτροπή, οι κάτοικοι του νησιού, ξεσηκώθηκαν εναντίον των Τούρκων. Η Μαυρογένους εξόπλισε πλοία από δικά της χρήματα και ηγήθηκε του αγώνα κατά των πειρατών που λυμαίνονταν τις Κυκλάδες και αργότερα πολέμησε στο Πήλιο, στη Φθιώτιδα και στη Λιβαδειά. Κάτοχος της γαλλικής γλώσσας, συνέταξε συγκινητική έκκληση προς τις γυναίκες της Γαλλίας, ζητώντας τη συμπαράστασή τους στον πληθυσμό της Ελλάδας. Επίσης εκτός από τη Γαλλική, μιλούσε άπταιστα την Ιταλική, αλλά και την Τουρκική. Με την έκρηξη της Επανάστασης του 1821 παίρνει μέρος στις συσκέψεις που γίνονται για συμμετοχή στον Ιερόν Αγώνα και αποφασίζει να πάει στην Μύκονο. Εξοπλίζει με δικές της οικονομίες δύο πλοία - με καπετάνιους τον Αζορμπά και τον Νικολή και τα στέλνει να πάρουν μέρος στον Αγώνα, μαζί με άλλα δύο μυκονιάτικα πλοία που εξόπλισαν Μυκονιάτες. Τον Ιούνιο του 1821 άλλα τέσσερα μυκονιάτικα πλοία εξοπλίζονται, με προτροπή της Μαντώς, που είναι η ψυχή </a:t>
            </a:r>
            <a:r>
              <a:rPr lang="el-GR" sz="4200" b="1" dirty="0"/>
              <a:t>της </a:t>
            </a:r>
            <a:r>
              <a:rPr lang="el-GR" sz="4200" b="1" dirty="0">
                <a:solidFill>
                  <a:srgbClr val="C00000"/>
                </a:solidFill>
              </a:rPr>
              <a:t>Επανάστασης στην Μύκονο. </a:t>
            </a:r>
          </a:p>
          <a:p>
            <a:endParaRPr lang="el-GR" dirty="0"/>
          </a:p>
          <a:p>
            <a:endParaRPr lang="el-GR" dirty="0"/>
          </a:p>
        </p:txBody>
      </p:sp>
    </p:spTree>
    <p:extLst>
      <p:ext uri="{BB962C8B-B14F-4D97-AF65-F5344CB8AC3E}">
        <p14:creationId xmlns:p14="http://schemas.microsoft.com/office/powerpoint/2010/main" val="2772325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88640"/>
            <a:ext cx="8424936" cy="4093428"/>
          </a:xfrm>
          <a:prstGeom prst="rect">
            <a:avLst/>
          </a:prstGeom>
        </p:spPr>
        <p:txBody>
          <a:bodyPr wrap="square">
            <a:spAutoFit/>
          </a:bodyPr>
          <a:lstStyle/>
          <a:p>
            <a:r>
              <a:rPr lang="el-GR" sz="2000" b="1" dirty="0">
                <a:solidFill>
                  <a:srgbClr val="C00000"/>
                </a:solidFill>
              </a:rPr>
              <a:t>Στις 22 Οκτωβρίου 1822, με τα παλικάρια που είχε γυμνάσει, απέκρουσε και σύντριψε την δύναμη διακοσίων Τούρκων που έκαναν απόβαση στην Μύκονο. Η Μαντώ, αψηφώντας το θάνατο, αναδείχθηκε άξιος οπλαρχηγός του Ιερού Αγώνα. Στις 10 Φεβρουαρίου 1823, επικεφαλής σώματος 800 ανδρών από Μυκονιάτες και άλλους Κυκλαδίτες, ξεκινάει από τη Μύκονο. Τους εκγύμνασε και εξόπλισε η ίδια σε 16 αποσπάσματα από 50 άντρες το καθένα, και με δικά τις οικονομικά εκστράτευσε εναντίον των Τούρκων στην Εύβοια, στην Θεσσαλία και στην Ρούμελη. Σε όλη την εκστρατεία η Μαντώ όχι μόνο σκορπίζει τον ενθουσιασμό και εμψυχώνει τους μαχητές αλλά συμμετέχει άμεσα και πολεμάει παλικαρίσια στην πρώτη γραμμή. Για τις υπηρεσίες στην Πατρίδα, της απένειμαν τον επίτιμο βαθμό του αντιστράτηγου από τον Καποδίστρια και της παραχώρησε κεντρικό σπίτι στο Ναύπλιο. </a:t>
            </a:r>
          </a:p>
        </p:txBody>
      </p:sp>
      <p:sp>
        <p:nvSpPr>
          <p:cNvPr id="4" name="Rectangle 3"/>
          <p:cNvSpPr/>
          <p:nvPr/>
        </p:nvSpPr>
        <p:spPr>
          <a:xfrm>
            <a:off x="395536" y="4282068"/>
            <a:ext cx="8208912" cy="1938992"/>
          </a:xfrm>
          <a:prstGeom prst="rect">
            <a:avLst/>
          </a:prstGeom>
        </p:spPr>
        <p:txBody>
          <a:bodyPr wrap="square">
            <a:spAutoFit/>
          </a:bodyPr>
          <a:lstStyle/>
          <a:p>
            <a:r>
              <a:rPr lang="el-GR" sz="2000" b="1" dirty="0">
                <a:solidFill>
                  <a:srgbClr val="C00000"/>
                </a:solidFill>
              </a:rPr>
              <a:t>Μετά τη δολοφονία του Καποδίστρια (1831) τα προβλήματα επιβίωσης οξύνθηκαν για την ηρωίδα, ενώ επιδεινώθηκαν και οι σχέσεις με την οικογένειά της. Αναγκάζεται τότε να απευθύνει επιστολή προς τον βασιλιά Όθωνα και να του διεκτραγωδήσει την κατάστασή της. Δεν λαμβάνει καμία απάντηση.</a:t>
            </a:r>
          </a:p>
          <a:p>
            <a:r>
              <a:rPr lang="el-GR" sz="2000" b="1" dirty="0">
                <a:solidFill>
                  <a:srgbClr val="C00000"/>
                </a:solidFill>
              </a:rPr>
              <a:t> </a:t>
            </a:r>
          </a:p>
        </p:txBody>
      </p:sp>
    </p:spTree>
    <p:extLst>
      <p:ext uri="{BB962C8B-B14F-4D97-AF65-F5344CB8AC3E}">
        <p14:creationId xmlns:p14="http://schemas.microsoft.com/office/powerpoint/2010/main" val="1257122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581174"/>
            <a:ext cx="8496944" cy="1938992"/>
          </a:xfrm>
          <a:prstGeom prst="rect">
            <a:avLst/>
          </a:prstGeom>
        </p:spPr>
        <p:txBody>
          <a:bodyPr wrap="square">
            <a:spAutoFit/>
          </a:bodyPr>
          <a:lstStyle/>
          <a:p>
            <a:r>
              <a:rPr lang="el-GR" sz="2000" b="1" dirty="0">
                <a:solidFill>
                  <a:srgbClr val="C00000"/>
                </a:solidFill>
              </a:rPr>
              <a:t>Εγκαθίσταται στη Πάρο, όπου υπήρχαν συγγενείς της, αλλά για κακή της τύχη θα προσβληθεί από τυφοειδή πυρετό. Στην Παροικιά υπάρχει ένας μόνο γιατρός και αυτός πρακτικός, ο Φραγκίσκος Κονταρίνης, που στο παρελθόν είχε δουλέψει στην Ιταλία ως βοηθός φαρμακοποιού. Ένα πρωινό του Ιουλίου του 1840 η ηρωίδα θα κλείσει για πάντα τα μάτια της, σε ηλικία 44 ετών, σχεδόν λησμονημένη απ’ όλους.</a:t>
            </a:r>
          </a:p>
        </p:txBody>
      </p:sp>
    </p:spTree>
    <p:extLst>
      <p:ext uri="{BB962C8B-B14F-4D97-AF65-F5344CB8AC3E}">
        <p14:creationId xmlns:p14="http://schemas.microsoft.com/office/powerpoint/2010/main" val="178888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664" y="188640"/>
            <a:ext cx="6912768" cy="6063198"/>
          </a:xfrm>
          <a:prstGeom prst="rect">
            <a:avLst/>
          </a:prstGeom>
        </p:spPr>
        <p:txBody>
          <a:bodyPr wrap="square">
            <a:spAutoFit/>
          </a:bodyPr>
          <a:lstStyle/>
          <a:p>
            <a:r>
              <a:rPr lang="el-GR" sz="2000" b="1" dirty="0">
                <a:solidFill>
                  <a:srgbClr val="C00000"/>
                </a:solidFill>
              </a:rPr>
              <a:t>                                            </a:t>
            </a:r>
            <a:r>
              <a:rPr lang="el-GR" sz="2800" b="1" dirty="0">
                <a:solidFill>
                  <a:srgbClr val="C00000"/>
                </a:solidFill>
              </a:rPr>
              <a:t>ΤΡΑΓΟΥΔΙ</a:t>
            </a:r>
          </a:p>
          <a:p>
            <a:endParaRPr lang="el-GR" sz="2000" b="1" dirty="0">
              <a:solidFill>
                <a:srgbClr val="C00000"/>
              </a:solidFill>
            </a:endParaRPr>
          </a:p>
          <a:p>
            <a:r>
              <a:rPr lang="el-GR" sz="2000" b="1" dirty="0">
                <a:solidFill>
                  <a:srgbClr val="7030A0"/>
                </a:solidFill>
              </a:rPr>
              <a:t>Λεοντόκαρδες γυναίκες όμορφες δυναμικές</a:t>
            </a:r>
          </a:p>
          <a:p>
            <a:r>
              <a:rPr lang="el-GR" sz="2000" b="1" dirty="0">
                <a:solidFill>
                  <a:srgbClr val="7030A0"/>
                </a:solidFill>
              </a:rPr>
              <a:t>καπετάνισσες γενναίες πάντοτε ηρωικές</a:t>
            </a:r>
          </a:p>
          <a:p>
            <a:r>
              <a:rPr lang="el-GR" sz="2000" b="1" dirty="0">
                <a:solidFill>
                  <a:srgbClr val="7030A0"/>
                </a:solidFill>
              </a:rPr>
              <a:t> </a:t>
            </a:r>
          </a:p>
          <a:p>
            <a:r>
              <a:rPr lang="el-GR" sz="2000" b="1" dirty="0">
                <a:solidFill>
                  <a:srgbClr val="7030A0"/>
                </a:solidFill>
              </a:rPr>
              <a:t>(Ρεφραίν)</a:t>
            </a:r>
          </a:p>
          <a:p>
            <a:r>
              <a:rPr lang="el-GR" sz="2000" b="1" dirty="0">
                <a:solidFill>
                  <a:srgbClr val="7030A0"/>
                </a:solidFill>
              </a:rPr>
              <a:t>Μπουμπουλίνα Λασκαρίνα και Μαντώ του Μαυρογένους</a:t>
            </a:r>
          </a:p>
          <a:p>
            <a:r>
              <a:rPr lang="el-GR" sz="2000" b="1" dirty="0">
                <a:solidFill>
                  <a:srgbClr val="7030A0"/>
                </a:solidFill>
              </a:rPr>
              <a:t>πλοία δώσατε και χρήμα για τη λευτεριά του γένους.</a:t>
            </a:r>
          </a:p>
          <a:p>
            <a:r>
              <a:rPr lang="el-GR" sz="2000" b="1" dirty="0">
                <a:solidFill>
                  <a:srgbClr val="7030A0"/>
                </a:solidFill>
              </a:rPr>
              <a:t> </a:t>
            </a:r>
          </a:p>
          <a:p>
            <a:r>
              <a:rPr lang="el-GR" sz="2000" b="1" dirty="0">
                <a:solidFill>
                  <a:srgbClr val="7030A0"/>
                </a:solidFill>
              </a:rPr>
              <a:t>Πολεμήσατε σαν άντρες δε σκιαχτήκατε εχθρό</a:t>
            </a:r>
          </a:p>
          <a:p>
            <a:r>
              <a:rPr lang="el-GR" sz="2000" b="1" dirty="0">
                <a:solidFill>
                  <a:srgbClr val="7030A0"/>
                </a:solidFill>
              </a:rPr>
              <a:t>λευτεριά για την Ελλάδα είχατε μόνο σκοπό</a:t>
            </a:r>
          </a:p>
          <a:p>
            <a:r>
              <a:rPr lang="el-GR" sz="2000" b="1" dirty="0">
                <a:solidFill>
                  <a:srgbClr val="7030A0"/>
                </a:solidFill>
              </a:rPr>
              <a:t> </a:t>
            </a:r>
          </a:p>
          <a:p>
            <a:r>
              <a:rPr lang="el-GR" sz="2000" b="1" dirty="0">
                <a:solidFill>
                  <a:srgbClr val="7030A0"/>
                </a:solidFill>
              </a:rPr>
              <a:t>Θε να μείνετε για πάντα σ’ όλων μέσα τις καρδιές</a:t>
            </a:r>
          </a:p>
          <a:p>
            <a:r>
              <a:rPr lang="el-GR" sz="2000" b="1" dirty="0">
                <a:solidFill>
                  <a:srgbClr val="7030A0"/>
                </a:solidFill>
              </a:rPr>
              <a:t>Σαν παράδειγμα Ελληνίδων σε στιγμές ηρωικές </a:t>
            </a:r>
          </a:p>
          <a:p>
            <a:r>
              <a:rPr lang="el-GR" sz="2000" b="1" dirty="0">
                <a:solidFill>
                  <a:srgbClr val="7030A0"/>
                </a:solidFill>
              </a:rPr>
              <a:t> </a:t>
            </a:r>
          </a:p>
          <a:p>
            <a:r>
              <a:rPr lang="el-GR" sz="2000" b="1" dirty="0">
                <a:solidFill>
                  <a:srgbClr val="7030A0"/>
                </a:solidFill>
              </a:rPr>
              <a:t>(Ρεφραίν)</a:t>
            </a:r>
          </a:p>
          <a:p>
            <a:r>
              <a:rPr lang="el-GR" sz="2000" b="1" dirty="0">
                <a:solidFill>
                  <a:srgbClr val="7030A0"/>
                </a:solidFill>
              </a:rPr>
              <a:t>Μπουμπουλίνα Λασκαρίνα και Μαντώ του Μαυρογένους</a:t>
            </a:r>
          </a:p>
          <a:p>
            <a:r>
              <a:rPr lang="el-GR" sz="2000" b="1" dirty="0">
                <a:solidFill>
                  <a:srgbClr val="7030A0"/>
                </a:solidFill>
              </a:rPr>
              <a:t>πλοία δώσατε και χρήμα για τη λευτεριά του γένους.</a:t>
            </a:r>
          </a:p>
          <a:p>
            <a:r>
              <a:rPr lang="el-GR" sz="2000" b="1" dirty="0">
                <a:solidFill>
                  <a:srgbClr val="7030A0"/>
                </a:solidFill>
              </a:rPr>
              <a:t> </a:t>
            </a:r>
            <a:endParaRPr lang="el-GR" sz="2000" dirty="0"/>
          </a:p>
        </p:txBody>
      </p:sp>
    </p:spTree>
    <p:extLst>
      <p:ext uri="{BB962C8B-B14F-4D97-AF65-F5344CB8AC3E}">
        <p14:creationId xmlns:p14="http://schemas.microsoft.com/office/powerpoint/2010/main" val="1884506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028343"/>
            <a:ext cx="7632848" cy="5262979"/>
          </a:xfrm>
          <a:prstGeom prst="rect">
            <a:avLst/>
          </a:prstGeom>
        </p:spPr>
        <p:txBody>
          <a:bodyPr wrap="square">
            <a:spAutoFit/>
          </a:bodyPr>
          <a:lstStyle/>
          <a:p>
            <a:r>
              <a:rPr lang="el-GR" sz="2400" b="1" dirty="0">
                <a:solidFill>
                  <a:srgbClr val="C00000"/>
                </a:solidFill>
              </a:rPr>
              <a:t>Ο χορός του Ζαλόγγου είναι θρύλος με πυρήνα ιστορικό γεγονός που συνέβη μετά την οριστική κατάληψη του Σουλίου από τα στρατεύματα του Αλή πασά, τον Δεκέμβριο του 1803. Στις 18 Δεκεμβρίου του 1803 (παλαιό ημερολόγιο), στη κορυφή του όρους Ζάλογγο, εξελίχθηκαν γεγονότα τα οποία είχαν ως αποτέλεσμα μια ομάδα Σουλιωτισσών και Σουλιωτών με τα παιδιά τους να αποφασίσουν να πεθάνουν ελεύθεροι παρά να πέσουν στα χέρια των Τουρκαλβανών. Έτσι, προτίμησαν, με μία πράξη αυτοθυσίας, αντί να ατιμαστούν από τον αιώνιο εχθρό τους, να πέσουν από την άκρη του γκρεμού. Ορισμένες πηγές της εποχής, ή μεταγενέστερες, αναφέρουν πως οι Σουλιώτισσες έπεσαν «εν χορώ» και τραγουδώντας.</a:t>
            </a:r>
          </a:p>
        </p:txBody>
      </p:sp>
      <p:sp>
        <p:nvSpPr>
          <p:cNvPr id="3" name="Title 2"/>
          <p:cNvSpPr>
            <a:spLocks noGrp="1"/>
          </p:cNvSpPr>
          <p:nvPr>
            <p:ph type="title"/>
          </p:nvPr>
        </p:nvSpPr>
        <p:spPr>
          <a:xfrm>
            <a:off x="457200" y="274638"/>
            <a:ext cx="8229600" cy="753705"/>
          </a:xfrm>
        </p:spPr>
        <p:txBody>
          <a:bodyPr>
            <a:normAutofit/>
          </a:bodyPr>
          <a:lstStyle/>
          <a:p>
            <a:r>
              <a:rPr lang="el-GR" sz="3200" b="1" dirty="0">
                <a:solidFill>
                  <a:srgbClr val="7030A0"/>
                </a:solidFill>
              </a:rPr>
              <a:t>Ο ΧΟΡΟΣ ΤΟΥ ΖΑΛΟΓΓΟΥ</a:t>
            </a:r>
          </a:p>
        </p:txBody>
      </p:sp>
      <p:sp>
        <p:nvSpPr>
          <p:cNvPr id="4" name="Content Placeholder 3"/>
          <p:cNvSpPr>
            <a:spLocks noGrp="1"/>
          </p:cNvSpPr>
          <p:nvPr>
            <p:ph idx="1"/>
          </p:nvPr>
        </p:nvSpPr>
        <p:spPr/>
        <p:txBody>
          <a:bodyPr/>
          <a:lstStyle/>
          <a:p>
            <a:endParaRPr lang="el-GR" dirty="0"/>
          </a:p>
        </p:txBody>
      </p:sp>
    </p:spTree>
    <p:extLst>
      <p:ext uri="{BB962C8B-B14F-4D97-AF65-F5344CB8AC3E}">
        <p14:creationId xmlns:p14="http://schemas.microsoft.com/office/powerpoint/2010/main" val="2525020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solidFill>
                  <a:srgbClr val="7030A0"/>
                </a:solidFill>
              </a:rPr>
              <a:t>Χορός Ζαλόγγου.</a:t>
            </a:r>
          </a:p>
        </p:txBody>
      </p:sp>
      <p:sp>
        <p:nvSpPr>
          <p:cNvPr id="3" name="Content Placeholder 2"/>
          <p:cNvSpPr>
            <a:spLocks noGrp="1"/>
          </p:cNvSpPr>
          <p:nvPr>
            <p:ph idx="1"/>
          </p:nvPr>
        </p:nvSpPr>
        <p:spPr/>
        <p:txBody>
          <a:bodyPr>
            <a:normAutofit fontScale="77500" lnSpcReduction="20000"/>
          </a:bodyPr>
          <a:lstStyle/>
          <a:p>
            <a:r>
              <a:rPr lang="el-GR" b="1" dirty="0">
                <a:solidFill>
                  <a:srgbClr val="C00000"/>
                </a:solidFill>
              </a:rPr>
              <a:t>Ο χορός του Ζαλόγγου είναι θρύλος με πυρήνα ιστορικό γεγονός που συνέβη μετά την οριστική κατάληψη του Σουλίου από τα στρατεύματα του Αλή πασά, τον Δεκέμβριο του 1803. Στις 18 Δεκεμβρίου του 1803 (παλαιό ημερολόγιο), στη κορυφή του όρους Ζάλογγο, εξελίχθηκαν γεγονότα τα οποία είχαν ως αποτέλεσμα μια ομάδα Σουλιωτισσών και Σουλιωτών με τα παιδιά τους να αποφασίσουν να πεθάνουν ελεύθεροι παρά να πέσουν στα χέρια των Τουρκαλβανών. Έτσι, προτίμησαν, με μία πράξη αυτοθυσίας, αντί να ατιμαστούν από τον αιώνιο εχθρό τους, να πέσουν από την άκρη του γκρεμού. Ορισμένες πηγές της εποχής, ή μεταγενέστερες, αναφέρουν πως οι Σουλιώτισσες έπεσαν «εν χορώ» και τραγουδώντας.</a:t>
            </a:r>
          </a:p>
          <a:p>
            <a:endParaRPr lang="el-GR" dirty="0"/>
          </a:p>
        </p:txBody>
      </p:sp>
    </p:spTree>
    <p:extLst>
      <p:ext uri="{BB962C8B-B14F-4D97-AF65-F5344CB8AC3E}">
        <p14:creationId xmlns:p14="http://schemas.microsoft.com/office/powerpoint/2010/main" val="1983202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46113" y="1125538"/>
            <a:ext cx="8497887" cy="5399087"/>
          </a:xfrm>
        </p:spPr>
        <p:txBody>
          <a:bodyPr>
            <a:normAutofit fontScale="62500" lnSpcReduction="20000"/>
          </a:bodyPr>
          <a:lstStyle/>
          <a:p>
            <a:r>
              <a:rPr lang="el-GR" sz="3800" b="1" dirty="0">
                <a:solidFill>
                  <a:srgbClr val="C00000"/>
                </a:solidFill>
              </a:rPr>
              <a:t>Τότε ο Αλή πασάς θεώρησε πως έπαυσε να ισχύει η συνθήκη του με τους Σουλιώτες και τους επιτέθηκε ενώ αυτοί όδευαν προς την Πάργα και το Ζάλογγο. Όσοι κατευθύνονταν προς την Πάργα μπόρεσαν, πολεμώντας σκληρά, να ξεφύγουν από τη μανία των Τούρκων και να περάσουν στην Κέρκυρα καθώς οι Παργινοί δεν τους δέχθηκαν, μετά από διαταγή του Αλή. Αντιθέτως, οι 100 οικογένειες που είχαν καταφύγει στο Ζάλογγο βρέθηκαν πολιορκημένες. Ένα μέρος τους, με αρχηγό τον Κίτσο Μπότσαρη, κατάφερε διενεργώντας έξοδο να ξεφύγει αλλά οι υπόλοιποι Σουλιώτες σκοτώθηκαν ή αιχμαλωτίστηκαν. Τότε 22 γυναίκες και 6 άνδρες αυτοκτόνησαν πηδώντας, μαζί με τα παιδιά τους, από το ψηλότερο σημείο του βουνού σε ένα βάραθρο. Κατά τα ίδια γεγονότα η κόρη του Νότη Μπότσαρη, ενώ μετέφερε στους ώμους της την τραυματισμένη μητέρα της, βλέποντας ότι κινδύνευαν να συλληφθούν, έριξε τη μητέρα από έναν βράχο στον ποταμό Αχέροντα και έπεσε και η ίδια.</a:t>
            </a:r>
          </a:p>
          <a:p>
            <a:endParaRPr lang="el-GR" dirty="0"/>
          </a:p>
        </p:txBody>
      </p:sp>
    </p:spTree>
    <p:extLst>
      <p:ext uri="{BB962C8B-B14F-4D97-AF65-F5344CB8AC3E}">
        <p14:creationId xmlns:p14="http://schemas.microsoft.com/office/powerpoint/2010/main" val="3382300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b="1" dirty="0">
                <a:solidFill>
                  <a:srgbClr val="7030A0"/>
                </a:solidFill>
              </a:rPr>
              <a:t>Δημοτικό τραγούδι </a:t>
            </a:r>
          </a:p>
        </p:txBody>
      </p:sp>
      <p:sp>
        <p:nvSpPr>
          <p:cNvPr id="5" name="Content Placeholder 4"/>
          <p:cNvSpPr>
            <a:spLocks noGrp="1"/>
          </p:cNvSpPr>
          <p:nvPr>
            <p:ph idx="1"/>
          </p:nvPr>
        </p:nvSpPr>
        <p:spPr>
          <a:xfrm>
            <a:off x="457200" y="1556792"/>
            <a:ext cx="4690864" cy="4569371"/>
          </a:xfrm>
        </p:spPr>
        <p:txBody>
          <a:bodyPr>
            <a:normAutofit fontScale="77500" lnSpcReduction="20000"/>
          </a:bodyPr>
          <a:lstStyle/>
          <a:p>
            <a:r>
              <a:rPr lang="el-GR" b="1" dirty="0">
                <a:solidFill>
                  <a:srgbClr val="C00000"/>
                </a:solidFill>
              </a:rPr>
              <a:t>Έχε γεια καημένε κόσμε (δις)</a:t>
            </a:r>
            <a:br>
              <a:rPr lang="el-GR" b="1" dirty="0">
                <a:solidFill>
                  <a:srgbClr val="C00000"/>
                </a:solidFill>
              </a:rPr>
            </a:br>
            <a:r>
              <a:rPr lang="el-GR" b="1" dirty="0">
                <a:solidFill>
                  <a:srgbClr val="C00000"/>
                </a:solidFill>
              </a:rPr>
              <a:t>έχε γεια παντοτινή (τρις)</a:t>
            </a:r>
          </a:p>
          <a:p>
            <a:r>
              <a:rPr lang="el-GR" b="1" dirty="0">
                <a:solidFill>
                  <a:srgbClr val="C00000"/>
                </a:solidFill>
              </a:rPr>
              <a:t>Έχετε γεια βρυσούλες</a:t>
            </a:r>
            <a:br>
              <a:rPr lang="el-GR" b="1" dirty="0">
                <a:solidFill>
                  <a:srgbClr val="C00000"/>
                </a:solidFill>
              </a:rPr>
            </a:br>
            <a:r>
              <a:rPr lang="el-GR" b="1" dirty="0">
                <a:solidFill>
                  <a:srgbClr val="C00000"/>
                </a:solidFill>
              </a:rPr>
              <a:t>λόγγοι βουνά ραχούλες (δις)</a:t>
            </a:r>
          </a:p>
          <a:p>
            <a:r>
              <a:rPr lang="el-GR" b="1" dirty="0">
                <a:solidFill>
                  <a:srgbClr val="C00000"/>
                </a:solidFill>
              </a:rPr>
              <a:t>κι εσύ δύστυχη πατρίδα (δις)</a:t>
            </a:r>
            <a:br>
              <a:rPr lang="el-GR" b="1" dirty="0">
                <a:solidFill>
                  <a:srgbClr val="C00000"/>
                </a:solidFill>
              </a:rPr>
            </a:br>
            <a:r>
              <a:rPr lang="el-GR" b="1" dirty="0">
                <a:solidFill>
                  <a:srgbClr val="C00000"/>
                </a:solidFill>
              </a:rPr>
              <a:t>έχε γεια παντοτινή (τρις)</a:t>
            </a:r>
          </a:p>
          <a:p>
            <a:r>
              <a:rPr lang="el-GR" b="1" dirty="0">
                <a:solidFill>
                  <a:srgbClr val="C00000"/>
                </a:solidFill>
              </a:rPr>
              <a:t>Έχετε γεια βρυσούλες</a:t>
            </a:r>
            <a:br>
              <a:rPr lang="el-GR" b="1" dirty="0">
                <a:solidFill>
                  <a:srgbClr val="C00000"/>
                </a:solidFill>
              </a:rPr>
            </a:br>
            <a:r>
              <a:rPr lang="el-GR" b="1" dirty="0">
                <a:solidFill>
                  <a:srgbClr val="C00000"/>
                </a:solidFill>
              </a:rPr>
              <a:t>λόγγοι βουνά ραχούλες (δις)</a:t>
            </a:r>
          </a:p>
          <a:p>
            <a:r>
              <a:rPr lang="el-GR" b="1" dirty="0">
                <a:solidFill>
                  <a:srgbClr val="C00000"/>
                </a:solidFill>
              </a:rPr>
              <a:t>οι Σουλιώτισσες δεν μάθαν (δις)</a:t>
            </a:r>
            <a:br>
              <a:rPr lang="el-GR" b="1" dirty="0">
                <a:solidFill>
                  <a:srgbClr val="C00000"/>
                </a:solidFill>
              </a:rPr>
            </a:br>
            <a:r>
              <a:rPr lang="el-GR" b="1" dirty="0">
                <a:solidFill>
                  <a:srgbClr val="C00000"/>
                </a:solidFill>
              </a:rPr>
              <a:t>για να ζούνε μοναχά (τρις)</a:t>
            </a:r>
          </a:p>
          <a:p>
            <a:r>
              <a:rPr lang="el-GR" b="1" dirty="0">
                <a:solidFill>
                  <a:srgbClr val="C00000"/>
                </a:solidFill>
              </a:rPr>
              <a:t>Έχετε γεια βρυσούλες</a:t>
            </a:r>
            <a:br>
              <a:rPr lang="el-GR" b="1" dirty="0">
                <a:solidFill>
                  <a:srgbClr val="C00000"/>
                </a:solidFill>
              </a:rPr>
            </a:br>
            <a:r>
              <a:rPr lang="el-GR" b="1" dirty="0">
                <a:solidFill>
                  <a:srgbClr val="C00000"/>
                </a:solidFill>
              </a:rPr>
              <a:t>λόγγοι βουνά ραχούλες (δις)</a:t>
            </a:r>
          </a:p>
          <a:p>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7324" y="1628800"/>
            <a:ext cx="413667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5096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a:xfrm>
            <a:off x="457200" y="1196752"/>
            <a:ext cx="8229600" cy="4929411"/>
          </a:xfrm>
        </p:spPr>
        <p:txBody>
          <a:bodyPr>
            <a:normAutofit fontScale="85000" lnSpcReduction="20000"/>
          </a:bodyPr>
          <a:lstStyle/>
          <a:p>
            <a:r>
              <a:rPr lang="el-GR" b="1" dirty="0">
                <a:solidFill>
                  <a:srgbClr val="C00000"/>
                </a:solidFill>
              </a:rPr>
              <a:t>Άλλες παραλλαγές που τραγουδιούνται συχνά περιλαμβάνουν τους εξής στίχους:</a:t>
            </a:r>
          </a:p>
          <a:p>
            <a:r>
              <a:rPr lang="el-GR" b="1" dirty="0">
                <a:solidFill>
                  <a:srgbClr val="7030A0"/>
                </a:solidFill>
              </a:rPr>
              <a:t>Έχε γεια καημένε κόσμε,</a:t>
            </a:r>
            <a:br>
              <a:rPr lang="el-GR" b="1" dirty="0">
                <a:solidFill>
                  <a:srgbClr val="7030A0"/>
                </a:solidFill>
              </a:rPr>
            </a:br>
            <a:r>
              <a:rPr lang="el-GR" b="1" dirty="0">
                <a:solidFill>
                  <a:srgbClr val="7030A0"/>
                </a:solidFill>
              </a:rPr>
              <a:t>έχε γεια γλυκιά ζωή</a:t>
            </a:r>
          </a:p>
          <a:p>
            <a:r>
              <a:rPr lang="el-GR" b="1" dirty="0">
                <a:solidFill>
                  <a:srgbClr val="7030A0"/>
                </a:solidFill>
              </a:rPr>
              <a:t>Στη στεριά δε ζει το ψάρι,</a:t>
            </a:r>
            <a:br>
              <a:rPr lang="el-GR" b="1" dirty="0">
                <a:solidFill>
                  <a:srgbClr val="7030A0"/>
                </a:solidFill>
              </a:rPr>
            </a:br>
            <a:r>
              <a:rPr lang="el-GR" b="1" dirty="0">
                <a:solidFill>
                  <a:srgbClr val="7030A0"/>
                </a:solidFill>
              </a:rPr>
              <a:t>ουδ’ ανθός στην αμμουδιά</a:t>
            </a:r>
            <a:br>
              <a:rPr lang="el-GR" b="1" dirty="0">
                <a:solidFill>
                  <a:srgbClr val="7030A0"/>
                </a:solidFill>
              </a:rPr>
            </a:br>
            <a:r>
              <a:rPr lang="el-GR" b="1" dirty="0">
                <a:solidFill>
                  <a:srgbClr val="7030A0"/>
                </a:solidFill>
              </a:rPr>
              <a:t>και οι Σουλιώτισσες δεν ζούνε</a:t>
            </a:r>
            <a:br>
              <a:rPr lang="el-GR" b="1" dirty="0">
                <a:solidFill>
                  <a:srgbClr val="7030A0"/>
                </a:solidFill>
              </a:rPr>
            </a:br>
            <a:r>
              <a:rPr lang="el-GR" b="1" dirty="0">
                <a:solidFill>
                  <a:srgbClr val="7030A0"/>
                </a:solidFill>
              </a:rPr>
              <a:t>δίχως την ελευθεριά</a:t>
            </a:r>
          </a:p>
          <a:p>
            <a:r>
              <a:rPr lang="el-GR" b="1" dirty="0">
                <a:solidFill>
                  <a:srgbClr val="7030A0"/>
                </a:solidFill>
              </a:rPr>
              <a:t>όπως και το εξής:</a:t>
            </a:r>
          </a:p>
          <a:p>
            <a:r>
              <a:rPr lang="el-GR" b="1" dirty="0">
                <a:solidFill>
                  <a:srgbClr val="7030A0"/>
                </a:solidFill>
              </a:rPr>
              <a:t>Έχετε γεια βρυσούλες,</a:t>
            </a:r>
            <a:br>
              <a:rPr lang="el-GR" b="1" dirty="0">
                <a:solidFill>
                  <a:srgbClr val="7030A0"/>
                </a:solidFill>
              </a:rPr>
            </a:br>
            <a:r>
              <a:rPr lang="el-GR" b="1" dirty="0">
                <a:solidFill>
                  <a:srgbClr val="7030A0"/>
                </a:solidFill>
              </a:rPr>
              <a:t>λόγγοι, βουνά, ραχούλες,</a:t>
            </a:r>
            <a:br>
              <a:rPr lang="el-GR" b="1" dirty="0">
                <a:solidFill>
                  <a:srgbClr val="7030A0"/>
                </a:solidFill>
              </a:rPr>
            </a:br>
            <a:r>
              <a:rPr lang="el-GR" b="1" dirty="0">
                <a:solidFill>
                  <a:srgbClr val="7030A0"/>
                </a:solidFill>
              </a:rPr>
              <a:t>έχετε γεια βρυσούλες</a:t>
            </a:r>
            <a:br>
              <a:rPr lang="el-GR" b="1" dirty="0">
                <a:solidFill>
                  <a:srgbClr val="7030A0"/>
                </a:solidFill>
              </a:rPr>
            </a:br>
            <a:r>
              <a:rPr lang="el-GR" b="1" dirty="0">
                <a:solidFill>
                  <a:srgbClr val="7030A0"/>
                </a:solidFill>
              </a:rPr>
              <a:t>κι εσείς Σουλιωτοπούλες.</a:t>
            </a:r>
          </a:p>
          <a:p>
            <a:endParaRPr lang="el-G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988840"/>
            <a:ext cx="3861832" cy="4288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15616" y="6092820"/>
            <a:ext cx="3251916" cy="369332"/>
          </a:xfrm>
          <a:prstGeom prst="rect">
            <a:avLst/>
          </a:prstGeom>
        </p:spPr>
        <p:txBody>
          <a:bodyPr wrap="none">
            <a:spAutoFit/>
          </a:bodyPr>
          <a:lstStyle/>
          <a:p>
            <a:r>
              <a:rPr lang="en-US" b="1" dirty="0">
                <a:solidFill>
                  <a:srgbClr val="7030A0"/>
                </a:solidFill>
                <a:hlinkClick r:id="rId3"/>
              </a:rPr>
              <a:t>https://youtu.be/vApxQdoa5RY</a:t>
            </a:r>
            <a:endParaRPr lang="el-GR" b="1" dirty="0">
              <a:solidFill>
                <a:srgbClr val="7030A0"/>
              </a:solidFill>
            </a:endParaRPr>
          </a:p>
        </p:txBody>
      </p:sp>
    </p:spTree>
    <p:extLst>
      <p:ext uri="{BB962C8B-B14F-4D97-AF65-F5344CB8AC3E}">
        <p14:creationId xmlns:p14="http://schemas.microsoft.com/office/powerpoint/2010/main" val="2554244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solidFill>
                  <a:srgbClr val="7030A0"/>
                </a:solidFill>
              </a:rPr>
              <a:t>ΜΠΟΥΜΠΟΥΛΙΝΑ</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8875" y="1723300"/>
            <a:ext cx="3426249" cy="427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474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7109639"/>
          </a:xfrm>
          <a:prstGeom prst="rect">
            <a:avLst/>
          </a:prstGeom>
        </p:spPr>
        <p:txBody>
          <a:bodyPr wrap="square">
            <a:spAutoFit/>
          </a:bodyPr>
          <a:lstStyle/>
          <a:p>
            <a:pPr>
              <a:buClr>
                <a:schemeClr val="accent2"/>
              </a:buClr>
              <a:buSzPct val="89000"/>
            </a:pPr>
            <a:r>
              <a:rPr lang="el-GR" sz="2400" b="1" dirty="0">
                <a:solidFill>
                  <a:srgbClr val="C00000"/>
                </a:solidFill>
                <a:latin typeface="Times New Roman" panose="02020603050405020304" pitchFamily="18" charset="0"/>
                <a:cs typeface="Times New Roman" panose="02020603050405020304" pitchFamily="18" charset="0"/>
              </a:rPr>
              <a:t>Παιδικά</a:t>
            </a:r>
            <a:r>
              <a:rPr lang="el-GR" sz="2400" b="1" dirty="0">
                <a:solidFill>
                  <a:srgbClr val="7030A0"/>
                </a:solidFill>
                <a:latin typeface="Times New Roman" panose="02020603050405020304" pitchFamily="18" charset="0"/>
                <a:cs typeface="Times New Roman" panose="02020603050405020304" pitchFamily="18" charset="0"/>
              </a:rPr>
              <a:t>: Πρόκειται για τραγούδια στενά δεμένα με το παιδί και την ανατροφή του.</a:t>
            </a:r>
          </a:p>
          <a:p>
            <a:pPr>
              <a:buClr>
                <a:schemeClr val="accent2"/>
              </a:buClr>
              <a:buSzPct val="89000"/>
            </a:pPr>
            <a:r>
              <a:rPr lang="el-GR" sz="2400" b="1" dirty="0">
                <a:solidFill>
                  <a:srgbClr val="C00000"/>
                </a:solidFill>
                <a:latin typeface="Times New Roman" panose="02020603050405020304" pitchFamily="18" charset="0"/>
                <a:cs typeface="Times New Roman" panose="02020603050405020304" pitchFamily="18" charset="0"/>
              </a:rPr>
              <a:t>Νανούρισμα</a:t>
            </a:r>
          </a:p>
          <a:p>
            <a:pPr>
              <a:buClr>
                <a:schemeClr val="accent2"/>
              </a:buClr>
              <a:buSzPct val="89000"/>
            </a:pPr>
            <a:r>
              <a:rPr lang="el-GR" sz="2400" b="1" dirty="0">
                <a:solidFill>
                  <a:srgbClr val="C00000"/>
                </a:solidFill>
                <a:latin typeface="Times New Roman" panose="02020603050405020304" pitchFamily="18" charset="0"/>
                <a:cs typeface="Times New Roman" panose="02020603050405020304" pitchFamily="18" charset="0"/>
              </a:rPr>
              <a:t>Ερωτικά</a:t>
            </a:r>
            <a:r>
              <a:rPr lang="el-GR" sz="2400" b="1" dirty="0">
                <a:solidFill>
                  <a:srgbClr val="7030A0"/>
                </a:solidFill>
                <a:latin typeface="Times New Roman" panose="02020603050405020304" pitchFamily="18" charset="0"/>
                <a:cs typeface="Times New Roman" panose="02020603050405020304" pitchFamily="18" charset="0"/>
              </a:rPr>
              <a:t>: Τα περισσότερα από τα τραγούδια αυτά αποτελούνται από δύο μόνο στίχους (δίστιχα).</a:t>
            </a:r>
          </a:p>
          <a:p>
            <a:pPr>
              <a:buClr>
                <a:schemeClr val="accent2"/>
              </a:buClr>
              <a:buSzPct val="93000"/>
            </a:pPr>
            <a:r>
              <a:rPr lang="el-GR" sz="2400" b="1" dirty="0">
                <a:solidFill>
                  <a:srgbClr val="C00000"/>
                </a:solidFill>
                <a:latin typeface="Times New Roman" panose="02020603050405020304" pitchFamily="18" charset="0"/>
                <a:cs typeface="Times New Roman" panose="02020603050405020304" pitchFamily="18" charset="0"/>
              </a:rPr>
              <a:t>Γαμήλια</a:t>
            </a:r>
            <a:r>
              <a:rPr lang="el-GR" sz="2400" b="1" dirty="0">
                <a:solidFill>
                  <a:srgbClr val="7030A0"/>
                </a:solidFill>
                <a:latin typeface="Times New Roman" panose="02020603050405020304" pitchFamily="18" charset="0"/>
                <a:cs typeface="Times New Roman" panose="02020603050405020304" pitchFamily="18" charset="0"/>
              </a:rPr>
              <a:t>: Τα Γαμήλια τραγούδια συγγενεύουν με τα τραγούδια της αγάπης κι ως προς τη διάθεση κι ως προς την έκφραση.</a:t>
            </a:r>
          </a:p>
          <a:p>
            <a:pPr>
              <a:buClr>
                <a:schemeClr val="accent2"/>
              </a:buClr>
              <a:buSzPct val="93000"/>
            </a:pPr>
            <a:r>
              <a:rPr lang="el-GR" sz="2400" b="1" dirty="0">
                <a:solidFill>
                  <a:srgbClr val="C00000"/>
                </a:solidFill>
                <a:latin typeface="Times New Roman" panose="02020603050405020304" pitchFamily="18" charset="0"/>
                <a:cs typeface="Times New Roman" panose="02020603050405020304" pitchFamily="18" charset="0"/>
              </a:rPr>
              <a:t>Εργατικά</a:t>
            </a:r>
            <a:r>
              <a:rPr lang="el-GR" sz="2400" b="1" dirty="0">
                <a:solidFill>
                  <a:srgbClr val="7030A0"/>
                </a:solidFill>
                <a:latin typeface="Times New Roman" panose="02020603050405020304" pitchFamily="18" charset="0"/>
                <a:cs typeface="Times New Roman" panose="02020603050405020304" pitchFamily="18" charset="0"/>
              </a:rPr>
              <a:t>: Πρόκειται για τραγούδια που συνοδεύουν τη ρυθμική κυρίως εργασία, ξεκουράζοντας τον εργαζόμενο, εντείνοντας το ρυθμό και συγχρονίζοντας τις κινήσεις.</a:t>
            </a:r>
          </a:p>
          <a:p>
            <a:pPr>
              <a:buClr>
                <a:schemeClr val="accent2"/>
              </a:buClr>
              <a:buSzPct val="93000"/>
            </a:pPr>
            <a:r>
              <a:rPr lang="el-GR" sz="2400" b="1" dirty="0">
                <a:solidFill>
                  <a:srgbClr val="C00000"/>
                </a:solidFill>
                <a:latin typeface="Times New Roman" panose="02020603050405020304" pitchFamily="18" charset="0"/>
                <a:cs typeface="Times New Roman" panose="02020603050405020304" pitchFamily="18" charset="0"/>
              </a:rPr>
              <a:t>Γνωμικά και Διδακτικά</a:t>
            </a:r>
            <a:r>
              <a:rPr lang="el-GR" sz="2400" b="1" dirty="0">
                <a:solidFill>
                  <a:srgbClr val="7030A0"/>
                </a:solidFill>
                <a:latin typeface="Times New Roman" panose="02020603050405020304" pitchFamily="18" charset="0"/>
                <a:cs typeface="Times New Roman" panose="02020603050405020304" pitchFamily="18" charset="0"/>
              </a:rPr>
              <a:t>: Είναι τραγούδια που εκφράζουν γνώμες και διατυπώνουν συμβουλές για ποικίλα πράγματα και καταστάσεις.</a:t>
            </a:r>
          </a:p>
          <a:p>
            <a:pPr>
              <a:buClr>
                <a:schemeClr val="accent2"/>
              </a:buClr>
              <a:buSzPct val="93000"/>
            </a:pPr>
            <a:r>
              <a:rPr lang="el-GR" sz="2400" b="1" dirty="0">
                <a:solidFill>
                  <a:srgbClr val="7030A0"/>
                </a:solidFill>
                <a:latin typeface="Times New Roman" panose="02020603050405020304" pitchFamily="18" charset="0"/>
                <a:cs typeface="Times New Roman" panose="02020603050405020304" pitchFamily="18" charset="0"/>
              </a:rPr>
              <a:t> </a:t>
            </a:r>
            <a:r>
              <a:rPr lang="el-GR" sz="2400" b="1" dirty="0">
                <a:solidFill>
                  <a:srgbClr val="C00000"/>
                </a:solidFill>
                <a:latin typeface="Times New Roman" panose="02020603050405020304" pitchFamily="18" charset="0"/>
                <a:cs typeface="Times New Roman" panose="02020603050405020304" pitchFamily="18" charset="0"/>
              </a:rPr>
              <a:t>Σατυρικά</a:t>
            </a:r>
            <a:r>
              <a:rPr lang="el-GR" sz="2400" b="1" dirty="0">
                <a:solidFill>
                  <a:srgbClr val="7030A0"/>
                </a:solidFill>
                <a:latin typeface="Times New Roman" panose="02020603050405020304" pitchFamily="18" charset="0"/>
                <a:cs typeface="Times New Roman" panose="02020603050405020304" pitchFamily="18" charset="0"/>
              </a:rPr>
              <a:t>: Θέματά τους τα σατυρικά τραγούδια έχουν ελαττώματα σωματικά, περίεργες και ιδιότροπες ιδιότητες και τρόπους με αντικοινωνικό χαρακτήρα, αντίθετες δηλ. με τις αντιλήψεις που επικρατούν για την ηθική κ.α.</a:t>
            </a:r>
          </a:p>
          <a:p>
            <a:pPr>
              <a:buClr>
                <a:schemeClr val="accent2"/>
              </a:buClr>
              <a:buSzPct val="93000"/>
            </a:pPr>
            <a:endParaRPr lang="el-GR" sz="2400" b="1" dirty="0">
              <a:solidFill>
                <a:srgbClr val="7030A0"/>
              </a:solidFill>
              <a:latin typeface="Times New Roman" panose="02020603050405020304" pitchFamily="18" charset="0"/>
              <a:cs typeface="Times New Roman" panose="02020603050405020304" pitchFamily="18" charset="0"/>
            </a:endParaRPr>
          </a:p>
          <a:p>
            <a:pPr>
              <a:buClr>
                <a:schemeClr val="accent2"/>
              </a:buClr>
              <a:buSzPct val="93000"/>
            </a:pPr>
            <a:endParaRPr lang="el-GR" sz="2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559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25513" y="620713"/>
            <a:ext cx="8218487" cy="5505450"/>
          </a:xfrm>
        </p:spPr>
        <p:txBody>
          <a:bodyPr>
            <a:noAutofit/>
          </a:bodyPr>
          <a:lstStyle/>
          <a:p>
            <a:r>
              <a:rPr lang="el-GR" sz="2000" b="1" dirty="0">
                <a:solidFill>
                  <a:srgbClr val="C00000"/>
                </a:solidFill>
              </a:rPr>
              <a:t>         Η Λασκαρίνα Μπουμπουλίνα γεννήθηκε στις φυλακές της  Κωνσταντινούπολης, στις 11 Μαίου του 1771 όταν η μητέρα της, Σκεύω, επισκέφθηκε τον σύζυγό της ο οποίος είχε φυλακιστεί από τους Οθωμανούς για τη συμμετοχή του στα Ορλωφικά και πέθανε στις Σπέτσες, στις 22 Μαίου του 1825. Την βάφτισε εκεί ο φυλακισμένος πολέμαρχος της Μάνης, Παναγιώτης Μούρτζινος. Είχε καταγωγή από την Ύδρα.  Ήταν Ελληνίδα ηρωίδα της Ελληνικής Επανάστασης του 1821. Τέσσερα χρόνια μετά τον θάνατο του πατέρα της, μετακόμισαν στις Σπέτσες, όπου η μητέρα της παντρεύτηκε τον  Δημήτρη Λαζάρου Ορλώφ. Έπειτα από αυτόν τον γάμο η Μπουμπουλίνα απέκτησε οκτώ ετεροθαλή αδέρφια.</a:t>
            </a:r>
            <a:br>
              <a:rPr lang="el-GR" sz="2000" b="1" dirty="0">
                <a:solidFill>
                  <a:srgbClr val="C00000"/>
                </a:solidFill>
              </a:rPr>
            </a:br>
            <a:r>
              <a:rPr lang="el-GR" sz="2000" b="1" dirty="0">
                <a:solidFill>
                  <a:srgbClr val="C00000"/>
                </a:solidFill>
              </a:rPr>
              <a:t>	Η Μπουμπουλίνα παντρεύτηκε δύο φορές, στην ηλικία των 17 ετών  με τον  Σπετσιώτη Δημήτριο Γιάννουζα και στην ηλικία των 30 ετών με τον Σπετσιώτη πλοιοκτήτη και πλοίαρχο Δημήτρη Μπούμπουλη. Και οι δυο σκοτώθηκαν από Αλγερινούς πειρατές. Παρ’ όλα αυτά, την άφησαν μια τεράστια περιουσία, την οποία ξόδεψε εξ΄ολοκλήρου σε καράβια και εξοπλισμό για την Ελληνική Επανάσταση. Όταν έμεινε χήρα για δεύτερη φορά, είχε έξι παιδία, τρία από τον πρώτο γάμο και τρία από τον δεύτερο.</a:t>
            </a:r>
          </a:p>
        </p:txBody>
      </p:sp>
    </p:spTree>
    <p:extLst>
      <p:ext uri="{BB962C8B-B14F-4D97-AF65-F5344CB8AC3E}">
        <p14:creationId xmlns:p14="http://schemas.microsoft.com/office/powerpoint/2010/main" val="4233944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404665"/>
            <a:ext cx="8064896" cy="2585323"/>
          </a:xfrm>
          <a:prstGeom prst="rect">
            <a:avLst/>
          </a:prstGeom>
        </p:spPr>
        <p:txBody>
          <a:bodyPr wrap="square">
            <a:spAutoFit/>
          </a:bodyPr>
          <a:lstStyle/>
          <a:p>
            <a:r>
              <a:rPr lang="el-GR" b="1" dirty="0">
                <a:solidFill>
                  <a:srgbClr val="C00000"/>
                </a:solidFill>
              </a:rPr>
              <a:t>Αρχικά έγινε συνέταιρος σε αρκετά πλοία ενώ αργότερα κατασκεύασε τρία δικά της, ένα από τα οποία πήρε μέρος στην Ελληνική Επανάσταση του 1821. Είχε μήκος ίσο με 48 πήχεις και έχοντας 18 κανόνια, η ναυπήγησή του κόστισε 75.000 τάλαρα. Το 1816 η Οθωμανική Αυτοκρατορία θέλησε να κατασχέσει την περιουσία της, ισχυριζόμενη ότι τα πλοία του δεύτερου συζύγου της, συμμετείχαν με τον ρωσικό στόλο στον Ρωσοτουρκικό πόλεμο. Η Μπουμπουλίνα τότε, πήγε στην Κωνσταντινούπολη όπου συνάντησε τον Ρώσο Φιλέλληνα πρεσβευτή Στρογκόνωφ, από τον οποίο ζήτησε να την προστατέψει. </a:t>
            </a:r>
          </a:p>
          <a:p>
            <a:endParaRPr lang="el-GR" b="1" dirty="0">
              <a:solidFill>
                <a:srgbClr val="C00000"/>
              </a:solidFill>
            </a:endParaRPr>
          </a:p>
        </p:txBody>
      </p:sp>
      <p:sp>
        <p:nvSpPr>
          <p:cNvPr id="3" name="Rectangle 2"/>
          <p:cNvSpPr/>
          <p:nvPr/>
        </p:nvSpPr>
        <p:spPr>
          <a:xfrm>
            <a:off x="251520" y="2768634"/>
            <a:ext cx="5400600" cy="3693319"/>
          </a:xfrm>
          <a:prstGeom prst="rect">
            <a:avLst/>
          </a:prstGeom>
        </p:spPr>
        <p:txBody>
          <a:bodyPr wrap="square">
            <a:spAutoFit/>
          </a:bodyPr>
          <a:lstStyle/>
          <a:p>
            <a:r>
              <a:rPr lang="el-GR" b="1" dirty="0">
                <a:solidFill>
                  <a:srgbClr val="C00000"/>
                </a:solidFill>
              </a:rPr>
              <a:t>Ο μικρότερος γιος της ερωτεύεται την κόρη της πολύ πλούσιας οικογένειας των Κουτσαίων στις Σπέτσες. Οι Κουτσαίοι αρνούνταν να γίνει η ένωση μεταξύ των δύο οικογενειών, καθώς η Μπουμπουλίνα είχε ξοδέψει όλη της την περιουσία. Παρ’ όλα αυτά οι δύο νέοι κλέβονται και πηγαίνουν και πηγαίνουν στο σπίτι του πρώτου συζύγου της Μπουμπουλίνας. Εκείνη το μαθαίνει και πάει στο σπίτι να δει τι συμβαίνει. </a:t>
            </a:r>
          </a:p>
          <a:p>
            <a:r>
              <a:rPr lang="el-GR" b="1" dirty="0">
                <a:solidFill>
                  <a:srgbClr val="C00000"/>
                </a:solidFill>
              </a:rPr>
              <a:t>Λίγο αργότερα φτάνουν και οι Κουτσαίοι εξαγριωμένοι από την απαγωγή. Κατά τη διάρκεια μιας σοβαρής λογομαχίας μεταξύ Μπουμπουλίνας και Κουτσαίων, ο Ιωάννης Κούτσης πυροβολεί την Μπουμπουλίνα στο μέτωπο και την αφήνει νεκρή. </a:t>
            </a:r>
          </a:p>
        </p:txBody>
      </p:sp>
      <p:pic>
        <p:nvPicPr>
          <p:cNvPr id="4" name="Picture 2" descr="Η Μπουμπουλίνα πέφτει νεκρή από Σπετσιώτικο βόλι"/>
          <p:cNvPicPr>
            <a:picLocks noChangeAspect="1" noChangeArrowheads="1"/>
          </p:cNvPicPr>
          <p:nvPr/>
        </p:nvPicPr>
        <p:blipFill>
          <a:blip r:embed="rId2"/>
          <a:srcRect/>
          <a:stretch>
            <a:fillRect/>
          </a:stretch>
        </p:blipFill>
        <p:spPr bwMode="auto">
          <a:xfrm>
            <a:off x="5778157" y="3016821"/>
            <a:ext cx="3362003" cy="2571768"/>
          </a:xfrm>
          <a:prstGeom prst="rect">
            <a:avLst/>
          </a:prstGeom>
          <a:noFill/>
        </p:spPr>
      </p:pic>
    </p:spTree>
    <p:extLst>
      <p:ext uri="{BB962C8B-B14F-4D97-AF65-F5344CB8AC3E}">
        <p14:creationId xmlns:p14="http://schemas.microsoft.com/office/powerpoint/2010/main" val="3581226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260648"/>
            <a:ext cx="8352928" cy="1631216"/>
          </a:xfrm>
          <a:prstGeom prst="rect">
            <a:avLst/>
          </a:prstGeom>
        </p:spPr>
        <p:txBody>
          <a:bodyPr wrap="square">
            <a:spAutoFit/>
          </a:bodyPr>
          <a:lstStyle/>
          <a:p>
            <a:r>
              <a:rPr lang="el-GR" sz="2000" b="1" dirty="0">
                <a:solidFill>
                  <a:srgbClr val="C00000"/>
                </a:solidFill>
              </a:rPr>
              <a:t>Έτσι η Μπουμπουλίνα, που αφιέρωσε ολόκληρη τη ζωή της στην απελευθέρωση του έθνους της, σκοτώθηκε άδοξα σε μια οικογενειακή βεντέτα. Μετά τον θάνατό της, οι Ρώσοι της έδωσαν τον τίτλο της «Ναυάρχου», έναν τίτλο με παγκόσμια μοναδικότητα για γυναικεία μορφή.</a:t>
            </a:r>
          </a:p>
          <a:p>
            <a:endParaRPr lang="el-GR" sz="2000" b="1" dirty="0">
              <a:solidFill>
                <a:srgbClr val="C00000"/>
              </a:solidFill>
            </a:endParaRPr>
          </a:p>
        </p:txBody>
      </p:sp>
      <p:sp>
        <p:nvSpPr>
          <p:cNvPr id="3" name="Rectangle 2"/>
          <p:cNvSpPr/>
          <p:nvPr/>
        </p:nvSpPr>
        <p:spPr>
          <a:xfrm>
            <a:off x="4216112" y="6304002"/>
            <a:ext cx="5310336" cy="369332"/>
          </a:xfrm>
          <a:prstGeom prst="rect">
            <a:avLst/>
          </a:prstGeom>
        </p:spPr>
        <p:txBody>
          <a:bodyPr wrap="square">
            <a:spAutoFit/>
          </a:bodyPr>
          <a:lstStyle/>
          <a:p>
            <a:r>
              <a:rPr lang="en-US" b="1" dirty="0">
                <a:solidFill>
                  <a:srgbClr val="0070C0"/>
                </a:solidFill>
                <a:hlinkClick r:id="rId2"/>
              </a:rPr>
              <a:t>https://www.youtube.com/watch?v=2j_gFnuXyBo</a:t>
            </a:r>
            <a:endParaRPr lang="el-GR" b="1" dirty="0">
              <a:solidFill>
                <a:srgbClr val="0070C0"/>
              </a:solidFill>
            </a:endParaRPr>
          </a:p>
        </p:txBody>
      </p:sp>
      <p:sp>
        <p:nvSpPr>
          <p:cNvPr id="4" name="Rectangle 3"/>
          <p:cNvSpPr/>
          <p:nvPr/>
        </p:nvSpPr>
        <p:spPr>
          <a:xfrm>
            <a:off x="876712" y="1594749"/>
            <a:ext cx="5976664" cy="4893647"/>
          </a:xfrm>
          <a:prstGeom prst="rect">
            <a:avLst/>
          </a:prstGeom>
        </p:spPr>
        <p:txBody>
          <a:bodyPr wrap="square">
            <a:spAutoFit/>
          </a:bodyPr>
          <a:lstStyle/>
          <a:p>
            <a:r>
              <a:rPr lang="el-GR" sz="2400" b="1" dirty="0">
                <a:solidFill>
                  <a:srgbClr val="7030A0"/>
                </a:solidFill>
              </a:rPr>
              <a:t>                                    ΤΡΑΓΟΥΔΙ</a:t>
            </a:r>
          </a:p>
          <a:p>
            <a:r>
              <a:rPr lang="el-GR" sz="2400" b="1" dirty="0">
                <a:solidFill>
                  <a:srgbClr val="7030A0"/>
                </a:solidFill>
              </a:rPr>
              <a:t>Μια γοργόνα, μια σειρήνα,</a:t>
            </a:r>
            <a:br>
              <a:rPr lang="el-GR" sz="2400" b="1" dirty="0">
                <a:solidFill>
                  <a:srgbClr val="7030A0"/>
                </a:solidFill>
              </a:rPr>
            </a:br>
            <a:r>
              <a:rPr lang="el-GR" sz="2400" b="1" dirty="0">
                <a:solidFill>
                  <a:srgbClr val="7030A0"/>
                </a:solidFill>
              </a:rPr>
              <a:t>ίδια με τη Μπουμπουλίνα,</a:t>
            </a:r>
            <a:br>
              <a:rPr lang="el-GR" sz="2400" b="1" dirty="0">
                <a:solidFill>
                  <a:srgbClr val="7030A0"/>
                </a:solidFill>
              </a:rPr>
            </a:br>
            <a:r>
              <a:rPr lang="el-GR" sz="2400" b="1" dirty="0">
                <a:solidFill>
                  <a:srgbClr val="7030A0"/>
                </a:solidFill>
              </a:rPr>
              <a:t>στης μπρατσέρας μου την άκρη,</a:t>
            </a:r>
            <a:br>
              <a:rPr lang="el-GR" sz="2400" b="1" dirty="0">
                <a:solidFill>
                  <a:srgbClr val="7030A0"/>
                </a:solidFill>
              </a:rPr>
            </a:br>
            <a:r>
              <a:rPr lang="el-GR" sz="2400" b="1" dirty="0">
                <a:solidFill>
                  <a:srgbClr val="7030A0"/>
                </a:solidFill>
              </a:rPr>
              <a:t>έχυνε γαλάζιο δάκρυ.</a:t>
            </a:r>
          </a:p>
          <a:p>
            <a:r>
              <a:rPr lang="el-GR" sz="2400" b="1" dirty="0">
                <a:solidFill>
                  <a:srgbClr val="7030A0"/>
                </a:solidFill>
              </a:rPr>
              <a:t>Στ’ ανοιχτά στη Σαλαμίνα</a:t>
            </a:r>
            <a:br>
              <a:rPr lang="el-GR" sz="2400" b="1" dirty="0">
                <a:solidFill>
                  <a:srgbClr val="7030A0"/>
                </a:solidFill>
              </a:rPr>
            </a:br>
            <a:r>
              <a:rPr lang="el-GR" sz="2400" b="1" dirty="0">
                <a:solidFill>
                  <a:srgbClr val="7030A0"/>
                </a:solidFill>
              </a:rPr>
              <a:t>σ’ είδα πάλι Μπουμπουλίνα!</a:t>
            </a:r>
            <a:br>
              <a:rPr lang="el-GR" sz="2400" b="1" dirty="0">
                <a:solidFill>
                  <a:srgbClr val="7030A0"/>
                </a:solidFill>
              </a:rPr>
            </a:br>
            <a:r>
              <a:rPr lang="el-GR" sz="2400" b="1" dirty="0">
                <a:solidFill>
                  <a:srgbClr val="7030A0"/>
                </a:solidFill>
              </a:rPr>
              <a:t>Είχες το σπαθί σου αντήλιο</a:t>
            </a:r>
            <a:br>
              <a:rPr lang="el-GR" sz="2400" b="1" dirty="0">
                <a:solidFill>
                  <a:srgbClr val="7030A0"/>
                </a:solidFill>
              </a:rPr>
            </a:br>
            <a:r>
              <a:rPr lang="el-GR" sz="2400" b="1" dirty="0">
                <a:solidFill>
                  <a:srgbClr val="7030A0"/>
                </a:solidFill>
              </a:rPr>
              <a:t>και φοβέριζες τον ήλιο.</a:t>
            </a:r>
          </a:p>
          <a:p>
            <a:r>
              <a:rPr lang="el-GR" sz="2400" b="1" dirty="0">
                <a:solidFill>
                  <a:srgbClr val="7030A0"/>
                </a:solidFill>
              </a:rPr>
              <a:t>Ήλιε μου, που έχεις χώρια,</a:t>
            </a:r>
            <a:br>
              <a:rPr lang="el-GR" sz="2400" b="1" dirty="0">
                <a:solidFill>
                  <a:srgbClr val="7030A0"/>
                </a:solidFill>
              </a:rPr>
            </a:br>
            <a:r>
              <a:rPr lang="el-GR" sz="2400" b="1" dirty="0">
                <a:solidFill>
                  <a:srgbClr val="7030A0"/>
                </a:solidFill>
              </a:rPr>
              <a:t>τα κορίτσια από τ’αγόρια!</a:t>
            </a:r>
            <a:br>
              <a:rPr lang="el-GR" sz="2400" b="1" dirty="0">
                <a:solidFill>
                  <a:srgbClr val="7030A0"/>
                </a:solidFill>
              </a:rPr>
            </a:br>
            <a:r>
              <a:rPr lang="el-GR" sz="2400" b="1" dirty="0">
                <a:solidFill>
                  <a:srgbClr val="7030A0"/>
                </a:solidFill>
              </a:rPr>
              <a:t>Απ’ τη μια χρυσά μαντήλια</a:t>
            </a:r>
            <a:br>
              <a:rPr lang="el-GR" sz="2400" b="1" dirty="0">
                <a:solidFill>
                  <a:srgbClr val="7030A0"/>
                </a:solidFill>
              </a:rPr>
            </a:br>
            <a:r>
              <a:rPr lang="el-GR" sz="2400" b="1" dirty="0">
                <a:solidFill>
                  <a:srgbClr val="7030A0"/>
                </a:solidFill>
              </a:rPr>
              <a:t>κι απ’ την άλλη καριοφίλια</a:t>
            </a:r>
          </a:p>
        </p:txBody>
      </p:sp>
    </p:spTree>
    <p:extLst>
      <p:ext uri="{BB962C8B-B14F-4D97-AF65-F5344CB8AC3E}">
        <p14:creationId xmlns:p14="http://schemas.microsoft.com/office/powerpoint/2010/main" val="416033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5656" y="332656"/>
            <a:ext cx="5904656" cy="707886"/>
          </a:xfrm>
          <a:prstGeom prst="rect">
            <a:avLst/>
          </a:prstGeom>
        </p:spPr>
        <p:txBody>
          <a:bodyPr wrap="square">
            <a:spAutoFit/>
          </a:bodyPr>
          <a:lstStyle/>
          <a:p>
            <a:r>
              <a:rPr lang="el-GR" sz="4000" dirty="0"/>
              <a:t>            </a:t>
            </a:r>
            <a:r>
              <a:rPr lang="el-GR" sz="4000" b="1" dirty="0">
                <a:solidFill>
                  <a:srgbClr val="C00000"/>
                </a:solidFill>
              </a:rPr>
              <a:t>Λένω Μπότσαρη</a:t>
            </a:r>
          </a:p>
        </p:txBody>
      </p:sp>
      <p:pic>
        <p:nvPicPr>
          <p:cNvPr id="5" name="Content Placeholder 4">
            <a:extLst>
              <a:ext uri="{FF2B5EF4-FFF2-40B4-BE49-F238E27FC236}">
                <a16:creationId xmlns:a16="http://schemas.microsoft.com/office/drawing/2014/main" id="{98E8C198-8C36-43A8-B90B-772145540D75}"/>
              </a:ext>
            </a:extLst>
          </p:cNvPr>
          <p:cNvPicPr>
            <a:picLocks noGrp="1" noChangeAspect="1"/>
          </p:cNvPicPr>
          <p:nvPr>
            <p:ph idx="4294967295"/>
          </p:nvPr>
        </p:nvPicPr>
        <p:blipFill>
          <a:blip r:embed="rId2"/>
          <a:stretch>
            <a:fillRect/>
          </a:stretch>
        </p:blipFill>
        <p:spPr>
          <a:xfrm>
            <a:off x="2123728" y="1268760"/>
            <a:ext cx="5834062" cy="5345113"/>
          </a:xfrm>
          <a:prstGeom prst="rect">
            <a:avLst/>
          </a:prstGeom>
        </p:spPr>
      </p:pic>
    </p:spTree>
    <p:extLst>
      <p:ext uri="{BB962C8B-B14F-4D97-AF65-F5344CB8AC3E}">
        <p14:creationId xmlns:p14="http://schemas.microsoft.com/office/powerpoint/2010/main" val="2711997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el-GR" sz="3200" b="1" dirty="0">
                <a:solidFill>
                  <a:srgbClr val="7030A0"/>
                </a:solidFill>
              </a:rPr>
              <a:t>ΛΕΝΩ ΜΠΟΤΣΑΡΗ (1785-1804)</a:t>
            </a:r>
          </a:p>
        </p:txBody>
      </p:sp>
      <p:sp>
        <p:nvSpPr>
          <p:cNvPr id="3" name="Content Placeholder 2"/>
          <p:cNvSpPr>
            <a:spLocks noGrp="1"/>
          </p:cNvSpPr>
          <p:nvPr>
            <p:ph idx="1"/>
          </p:nvPr>
        </p:nvSpPr>
        <p:spPr>
          <a:xfrm>
            <a:off x="467544" y="1268760"/>
            <a:ext cx="8219256" cy="4857403"/>
          </a:xfrm>
        </p:spPr>
        <p:txBody>
          <a:bodyPr>
            <a:normAutofit fontScale="55000" lnSpcReduction="20000"/>
          </a:bodyPr>
          <a:lstStyle/>
          <a:p>
            <a:pPr marL="0" indent="0">
              <a:buNone/>
            </a:pPr>
            <a:r>
              <a:rPr lang="el-GR" dirty="0"/>
              <a:t>                             </a:t>
            </a:r>
            <a:r>
              <a:rPr lang="el-GR" sz="6700" b="1" dirty="0">
                <a:solidFill>
                  <a:srgbClr val="C00000"/>
                </a:solidFill>
              </a:rPr>
              <a:t>Η ατρόμητη Σουλιώτισσα </a:t>
            </a:r>
          </a:p>
          <a:p>
            <a:pPr marL="0" indent="0">
              <a:buNone/>
            </a:pPr>
            <a:r>
              <a:rPr lang="el-GR" b="1" dirty="0">
                <a:solidFill>
                  <a:srgbClr val="C00000"/>
                </a:solidFill>
              </a:rPr>
              <a:t>Στις 12 Δεκεμβρίου του 1803 στις κακοτράχαλες πλαγιές του Σουλίου ακούγονται κλάματα και οιμωγές. Άντρες και γυναίκες από το Σούλι τραβάνε τον μακρύ δρόμο του ξεριζωμού από την γλυκιά τους πατρίδα. Ο καταραμένος ο Αλή πασάς τα κατάφερε να τους διώξει με την στενή πολιορκία. Το μακρύ ποτάμι των Σουλιωτών χωρίζεται σε τρεις φάλαγγες. Η πρώτη και πιο πολυπληθής με 2000 ψυχές και αρχηγό τον Φώτο Τζαβέλα, θα τραβήξει προς την ανυπόταχτη πολιτεία της Πάργας, στις ακτές του Ιονίου. Οι άλλες δύο φάλαγγες στάθηκαν πιο άτυχες καθώς χτυπήθηκαν αλύπητα από τους τουρκαλβανούς στρατιώτες του Αλή πασά. Σε μια από αυτές ήταν και η Λένω Μπότσαρη, κόρη του Νότη Μπότσαρη και πρώτη ξαδέρφη του Μάρκου Μπότσαρη, ήρωα της επανάστασης.</a:t>
            </a:r>
            <a:endParaRPr lang="en-US" b="1" dirty="0">
              <a:solidFill>
                <a:srgbClr val="C00000"/>
              </a:solidFill>
            </a:endParaRPr>
          </a:p>
          <a:p>
            <a:pPr marL="0" indent="0">
              <a:buNone/>
            </a:pPr>
            <a:r>
              <a:rPr lang="el-GR" b="1" dirty="0">
                <a:solidFill>
                  <a:srgbClr val="C00000"/>
                </a:solidFill>
              </a:rPr>
              <a:t>Η Λένω ακολούθησε κι’ αυτή την μοίρα των υπολοίπων Σουλιωτών βαδίζοντας μέσα από κακοτράχαλους δρόμους και βουνά. Τράβηξαν για το μοναστήρι στο Ζάλογγο που είναι φύσει οχυρή θέση, αλλά δυστυχώς χωρίς έξοδο διαφυγής. Οχυρώθηκαν και περίμεναν. Ήξεραν πως ο Αλής, δεν επρόκειτο να τηρήσει τις υποσχέσεις και τους όρκους που τους έδωσε. Ο Μπεκίρ Τζογαδούρος, ο αρχηγός της τουρκοαλβανικής ορδής, επιτέθηκε στις 16 Δεκεμβρίου με αλαλαγμούς στο μοναστήρι. Οι Σουλιώτες ήταν 1.148 και αμύνθηκαν λυσσαλέα χτυπώντας τους τουρκαλβανούς με τα ντουφέκια τους.</a:t>
            </a:r>
          </a:p>
        </p:txBody>
      </p:sp>
    </p:spTree>
    <p:extLst>
      <p:ext uri="{BB962C8B-B14F-4D97-AF65-F5344CB8AC3E}">
        <p14:creationId xmlns:p14="http://schemas.microsoft.com/office/powerpoint/2010/main" val="3728658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9512" y="260648"/>
            <a:ext cx="8964488" cy="6336704"/>
          </a:xfrm>
        </p:spPr>
        <p:txBody>
          <a:bodyPr>
            <a:noAutofit/>
          </a:bodyPr>
          <a:lstStyle/>
          <a:p>
            <a:r>
              <a:rPr lang="el-GR" sz="2000" b="1" dirty="0">
                <a:solidFill>
                  <a:srgbClr val="C00000"/>
                </a:solidFill>
              </a:rPr>
              <a:t>Στις 17 Δεκεμβρίου οι λιάπηδες ορμήσαν σαν τσακάλια πάνω στους Σουλιώτες για να τους ξεσκίσουν, αλλά οι Σουλιώτες</a:t>
            </a:r>
            <a:r>
              <a:rPr lang="en-US" sz="2000" b="1" dirty="0">
                <a:solidFill>
                  <a:srgbClr val="C00000"/>
                </a:solidFill>
              </a:rPr>
              <a:t> </a:t>
            </a:r>
            <a:r>
              <a:rPr lang="el-GR" sz="2000" b="1" dirty="0">
                <a:solidFill>
                  <a:srgbClr val="C00000"/>
                </a:solidFill>
              </a:rPr>
              <a:t>και αυτοί τους χτυπούσαν με ό,τι μέσο διέθεταν. Ο θείος της Λένως, ο Κίτσος Μπότσαρης, βλέποντας το μάταιο του αγώνα, κάλεσε την Λένω κοντά του και της είπε να μάσει τις γυναίκες γιατί θα τις βάλει στη μέση με εκείνη μπροστά. Η Λένω άκουσε τα λόγια του θείου της. Έτρεξε να συντονίσει τις υπόλοιπες γυναίκες και να τις ενθαρρύνει να μην λιγοψυχήσουν αυτές τις δύσκολες ώρες.</a:t>
            </a:r>
            <a:br>
              <a:rPr lang="el-GR" sz="2000" b="1" dirty="0">
                <a:solidFill>
                  <a:srgbClr val="C00000"/>
                </a:solidFill>
              </a:rPr>
            </a:br>
            <a:r>
              <a:rPr lang="el-GR" sz="2000" b="1" dirty="0">
                <a:solidFill>
                  <a:srgbClr val="C00000"/>
                </a:solidFill>
              </a:rPr>
              <a:t>Όταν είχε πια σκοτεινιάσει, οι Σουλιώτες μαζεύτηκαν γύρω από τους αρχηγούς τους Κίτσο και Νότη Μπότσαρη για τις τελευταίες οδηγίες.</a:t>
            </a:r>
          </a:p>
          <a:p>
            <a:r>
              <a:rPr lang="el-GR" sz="2000" b="1" dirty="0">
                <a:solidFill>
                  <a:srgbClr val="C00000"/>
                </a:solidFill>
              </a:rPr>
              <a:t>Οι Σουλιώτες ξεχύθηκαν και πέσαν μ’ ορμή πάνω στους τουρκαλβανούς. Η Λένω βρισκόταν στην μέση της φάλαγγας. Το σπαθί της παίρνει φωτιά σκοτώνοντας πολλούς απ’αυτούς  στο πέρασμά της.</a:t>
            </a:r>
          </a:p>
          <a:p>
            <a:pPr marL="0" indent="0">
              <a:buNone/>
            </a:pPr>
            <a:r>
              <a:rPr lang="el-GR" sz="2000" b="1" dirty="0">
                <a:solidFill>
                  <a:srgbClr val="C00000"/>
                </a:solidFill>
              </a:rPr>
              <a:t>      Η Λένω σώθηκε και μαζί με τους άλλους Σουλιώτες που έσπασαν τον κλοιό των                              τουρκαλβανών κατευθύνθηκαν νότια.</a:t>
            </a:r>
            <a:r>
              <a:rPr lang="el-GR" sz="2000" dirty="0"/>
              <a:t> </a:t>
            </a:r>
            <a:r>
              <a:rPr lang="el-GR" sz="2000" b="1" dirty="0">
                <a:solidFill>
                  <a:srgbClr val="C00000"/>
                </a:solidFill>
              </a:rPr>
              <a:t>Μετά από πολλές ταλαιπωρίες έφτασαν στην Βρεστένιτσα και συνέχισαν προς την οχυρή θέση της μονής Κοιμήσεως της Θεοτόκου, στον Σέλτσο. Την 22α Δεκεμβρίου έφτασαν εκεί και εγκαταστάθηκαν κατάκοποι από τις πορείες μέσα στο καταχείμωνο.</a:t>
            </a:r>
          </a:p>
          <a:p>
            <a:pPr marL="0" indent="0">
              <a:buNone/>
            </a:pPr>
            <a:r>
              <a:rPr lang="el-GR" sz="2000" b="1" dirty="0">
                <a:solidFill>
                  <a:srgbClr val="C00000"/>
                </a:solidFill>
              </a:rPr>
              <a:t>Οι Σουλιώτες μάζεψαν προμήθειες και μπαρουτόβολα από τις γύρω περιοχές για την άμυνά τους. Έβαλαν τέσσερις φρουρές στην περίμετρο του μοναστηριού και φύλαγαν κάθε μονοπάτι.</a:t>
            </a:r>
          </a:p>
          <a:p>
            <a:pPr marL="0" indent="0">
              <a:buNone/>
            </a:pPr>
            <a:endParaRPr lang="el-GR" sz="2000" b="1" dirty="0">
              <a:solidFill>
                <a:srgbClr val="C00000"/>
              </a:solidFill>
            </a:endParaRPr>
          </a:p>
        </p:txBody>
      </p:sp>
    </p:spTree>
    <p:extLst>
      <p:ext uri="{BB962C8B-B14F-4D97-AF65-F5344CB8AC3E}">
        <p14:creationId xmlns:p14="http://schemas.microsoft.com/office/powerpoint/2010/main" val="3971996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512" y="332656"/>
            <a:ext cx="8640960" cy="1938992"/>
          </a:xfrm>
          <a:prstGeom prst="rect">
            <a:avLst/>
          </a:prstGeom>
        </p:spPr>
        <p:txBody>
          <a:bodyPr wrap="square">
            <a:spAutoFit/>
          </a:bodyPr>
          <a:lstStyle/>
          <a:p>
            <a:r>
              <a:rPr lang="el-GR" sz="2000" b="1" dirty="0">
                <a:solidFill>
                  <a:srgbClr val="C00000"/>
                </a:solidFill>
              </a:rPr>
              <a:t>Στο μεταξύ, ο Αλή πασάς  κύκλωσε την Μονή Σέλτσου με 8000 Τουρκαλβανούς.</a:t>
            </a:r>
          </a:p>
          <a:p>
            <a:r>
              <a:rPr lang="el-GR" sz="2000" b="1" dirty="0">
                <a:solidFill>
                  <a:srgbClr val="C00000"/>
                </a:solidFill>
              </a:rPr>
              <a:t>Οι μήνες περνάνε χωρίς ο Αλη πασάς να μπορεί να εξοντώσει του Σουλιώτες.</a:t>
            </a:r>
          </a:p>
          <a:p>
            <a:r>
              <a:rPr lang="el-GR" sz="2000" b="1" dirty="0">
                <a:solidFill>
                  <a:srgbClr val="C00000"/>
                </a:solidFill>
              </a:rPr>
              <a:t>Αυτό το κατάφερε τελικά με προδοσία από Έλληνα. Αυτός αποκάλυψε τα κτυφά μονοπάτια που οδηγούσαν στα αδύνατα σημεία της άμυνας των Σουλιωτών.</a:t>
            </a:r>
          </a:p>
          <a:p>
            <a:endParaRPr lang="el-GR" sz="2000" b="1" dirty="0">
              <a:solidFill>
                <a:srgbClr val="C00000"/>
              </a:solidFill>
            </a:endParaRPr>
          </a:p>
        </p:txBody>
      </p:sp>
      <p:sp>
        <p:nvSpPr>
          <p:cNvPr id="3" name="Rectangle 2"/>
          <p:cNvSpPr/>
          <p:nvPr/>
        </p:nvSpPr>
        <p:spPr>
          <a:xfrm>
            <a:off x="442512" y="1988096"/>
            <a:ext cx="8233944" cy="1631216"/>
          </a:xfrm>
          <a:prstGeom prst="rect">
            <a:avLst/>
          </a:prstGeom>
        </p:spPr>
        <p:txBody>
          <a:bodyPr wrap="square">
            <a:spAutoFit/>
          </a:bodyPr>
          <a:lstStyle/>
          <a:p>
            <a:r>
              <a:rPr lang="el-GR" sz="2000" b="1" dirty="0">
                <a:solidFill>
                  <a:srgbClr val="C00000"/>
                </a:solidFill>
              </a:rPr>
              <a:t>Στις 15 Απριλίου τα μεσάνυχτα, η γαλήνια ηρεμία έσπασε με τουφεκίδι και κραυγές τρόμου. Οι λιάπηδες επιτέθηκαν όμως, οι Σουλιώτες δεν τους έκαναν την χάρη και τους χτύπησαν με ό,τι είχαν. Η κολασμένη νύχτα γέμισε κλάματα, βρισιές και κατάρες.</a:t>
            </a:r>
          </a:p>
          <a:p>
            <a:endParaRPr lang="el-GR" sz="2000" b="1" dirty="0">
              <a:solidFill>
                <a:srgbClr val="C00000"/>
              </a:solidFill>
            </a:endParaRPr>
          </a:p>
        </p:txBody>
      </p:sp>
      <p:sp>
        <p:nvSpPr>
          <p:cNvPr id="11" name="Rectangle 10"/>
          <p:cNvSpPr/>
          <p:nvPr/>
        </p:nvSpPr>
        <p:spPr>
          <a:xfrm>
            <a:off x="412736" y="3352798"/>
            <a:ext cx="8280920" cy="2246769"/>
          </a:xfrm>
          <a:prstGeom prst="rect">
            <a:avLst/>
          </a:prstGeom>
        </p:spPr>
        <p:txBody>
          <a:bodyPr wrap="square">
            <a:spAutoFit/>
          </a:bodyPr>
          <a:lstStyle/>
          <a:p>
            <a:r>
              <a:rPr lang="el-GR" sz="2000" b="1" dirty="0">
                <a:solidFill>
                  <a:srgbClr val="C00000"/>
                </a:solidFill>
              </a:rPr>
              <a:t>Ο Νότης Μπότσαρης λαβώνεται στο σώμα. Δύο βόλια τον βρήκαν. Μέχρι να τρέξει να τον βοηθήσει η Λένω τον χτύπησε και τρίτο βόλι. Προσπάθησε να τον γιατρέψει, ο Νότης όμως, το ένοιωθε πως είχε φτάσει πια το τέλος του.</a:t>
            </a:r>
          </a:p>
          <a:p>
            <a:r>
              <a:rPr lang="el-GR" sz="2000" b="1" dirty="0">
                <a:solidFill>
                  <a:srgbClr val="C00000"/>
                </a:solidFill>
              </a:rPr>
              <a:t>Η Λένω με χίλια βάσανα κατεβαίνει την απότομη πλαγιά και κατευθύνεται προς τον Αχελώο. Χωρίς δεύτερη σκέψη βούτηξε στα παγωμένα νερά του ποταμού και κολύμπησε με όλη την δύναμη που της είχε απομείνει. </a:t>
            </a:r>
          </a:p>
        </p:txBody>
      </p:sp>
    </p:spTree>
    <p:extLst>
      <p:ext uri="{BB962C8B-B14F-4D97-AF65-F5344CB8AC3E}">
        <p14:creationId xmlns:p14="http://schemas.microsoft.com/office/powerpoint/2010/main" val="3108531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6096" y="548680"/>
            <a:ext cx="8280920" cy="5632311"/>
          </a:xfrm>
          <a:prstGeom prst="rect">
            <a:avLst/>
          </a:prstGeom>
        </p:spPr>
        <p:txBody>
          <a:bodyPr wrap="square">
            <a:spAutoFit/>
          </a:bodyPr>
          <a:lstStyle/>
          <a:p>
            <a:r>
              <a:rPr lang="el-GR" sz="2000" b="1" dirty="0">
                <a:solidFill>
                  <a:srgbClr val="C00000"/>
                </a:solidFill>
              </a:rPr>
              <a:t>Οι τουρκαλβανοί την ακολουθούν για να την κατασπαράξουν. Μετά από πολύ πάλεμα στα νερά του ποταμού κατάφερε να φτάσει μια λωρίδα γης που σχηματίστηκε μέσα στο ποτάμι. Κατάκοπη μα σώα βγήκε έξω. Από απέναντι την κοιτούσαν οι λιάπηδες. Ένας λιάπης της φωνάζει «Δεν λυπάσαι πουλάκι μου τα νιάτα σου; Έλα να σε γλυτώσω». Της έδωσε το ντουφέκι του από την λαβή. Η Λένω όμως, ως Σουλιώτισσα προτιμάει χίλιες φορές τον θάνατο πάρα την αιχμαλωσία στα χέρια των πιο αδίστακτων εχθρών της. Προσποιήθηκε λοιπόν πως πάει να πιάσει το ντουφέκι, και χουφτώνει την σκανδάλη.</a:t>
            </a:r>
          </a:p>
          <a:p>
            <a:r>
              <a:rPr lang="el-GR" sz="2000" b="1" dirty="0">
                <a:solidFill>
                  <a:srgbClr val="C00000"/>
                </a:solidFill>
              </a:rPr>
              <a:t>Αυτό ήταν, δεν ξαναείδε κανείς πια ζωντανή την γενναία Σουλιώτισσα, την Λένω την κόρη του Νότη Μπότσαρη μα ούτε και τον λιάπη. Από τότε εκείνο το σημείο της όχθης λέγεται «το πήδημα της Καπετάνισσας». Από όλο αυτόν τον χαμό έμειναν όρθιοι μόνο 80 από τους 1.400 Σουλιώτες και άλλους Έλληνες που είχαν συγκεντρωθεί εκεί. Όλοι οι υπόλοιποι ή σκοτώθηκαν ή αιχμαλωτίστηκαν. Για την αυτοθυσία της Λένως γράφτηκαν μετά πολλά δημοτικά τραγούδια, για να θυμίζουν πως μόνη μια κοπέλα 20 χρονών τα έβαλε με την τουρκιά και την «νίκησε».</a:t>
            </a:r>
          </a:p>
          <a:p>
            <a:endParaRPr lang="el-GR" sz="2000" b="1" dirty="0">
              <a:solidFill>
                <a:srgbClr val="C00000"/>
              </a:solidFill>
            </a:endParaRPr>
          </a:p>
        </p:txBody>
      </p:sp>
    </p:spTree>
    <p:extLst>
      <p:ext uri="{BB962C8B-B14F-4D97-AF65-F5344CB8AC3E}">
        <p14:creationId xmlns:p14="http://schemas.microsoft.com/office/powerpoint/2010/main" val="37994842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712968" cy="634082"/>
          </a:xfrm>
        </p:spPr>
        <p:txBody>
          <a:bodyPr>
            <a:noAutofit/>
          </a:bodyPr>
          <a:lstStyle/>
          <a:p>
            <a:r>
              <a:rPr lang="el-GR" sz="3200" b="1" dirty="0">
                <a:solidFill>
                  <a:srgbClr val="7030A0"/>
                </a:solidFill>
              </a:rPr>
              <a:t>Δημοτικό τραγούδι της Λένως του Μπότσαρη</a:t>
            </a:r>
          </a:p>
        </p:txBody>
      </p:sp>
      <p:sp>
        <p:nvSpPr>
          <p:cNvPr id="3" name="Content Placeholder 2"/>
          <p:cNvSpPr>
            <a:spLocks noGrp="1"/>
          </p:cNvSpPr>
          <p:nvPr>
            <p:ph idx="1"/>
          </p:nvPr>
        </p:nvSpPr>
        <p:spPr>
          <a:xfrm>
            <a:off x="323528" y="1124744"/>
            <a:ext cx="8363272" cy="5001419"/>
          </a:xfrm>
        </p:spPr>
        <p:txBody>
          <a:bodyPr>
            <a:normAutofit fontScale="62500" lnSpcReduction="20000"/>
          </a:bodyPr>
          <a:lstStyle/>
          <a:p>
            <a:pPr marL="0" indent="0">
              <a:buNone/>
            </a:pPr>
            <a:r>
              <a:rPr lang="el-GR" b="1" dirty="0">
                <a:solidFill>
                  <a:srgbClr val="C00000"/>
                </a:solidFill>
              </a:rPr>
              <a:t>Όλες οι καπετάνισσες από το Κακοσούλι,</a:t>
            </a:r>
          </a:p>
          <a:p>
            <a:pPr marL="0" indent="0">
              <a:buNone/>
            </a:pPr>
            <a:r>
              <a:rPr lang="el-GR" b="1" dirty="0">
                <a:solidFill>
                  <a:srgbClr val="C00000"/>
                </a:solidFill>
              </a:rPr>
              <a:t>όλες την Αρτα πέρασαν, στα Γιάννενα τις πάνε,</a:t>
            </a:r>
          </a:p>
          <a:p>
            <a:pPr marL="0" indent="0">
              <a:buNone/>
            </a:pPr>
            <a:r>
              <a:rPr lang="el-GR" b="1" dirty="0">
                <a:solidFill>
                  <a:srgbClr val="C00000"/>
                </a:solidFill>
              </a:rPr>
              <a:t>σκλαβώθηκανοι ορφανές, σκλαβώθηκαν οι μαύρες.</a:t>
            </a:r>
          </a:p>
          <a:p>
            <a:pPr marL="0" indent="0">
              <a:buNone/>
            </a:pPr>
            <a:r>
              <a:rPr lang="el-GR" b="1" dirty="0">
                <a:solidFill>
                  <a:srgbClr val="C00000"/>
                </a:solidFill>
              </a:rPr>
              <a:t>Κι η Λένω δεν επέρασε, δεν την επήραν σκλάβα,</a:t>
            </a:r>
          </a:p>
          <a:p>
            <a:pPr marL="0" indent="0">
              <a:buNone/>
            </a:pPr>
            <a:r>
              <a:rPr lang="el-GR" b="1" dirty="0">
                <a:solidFill>
                  <a:srgbClr val="C00000"/>
                </a:solidFill>
              </a:rPr>
              <a:t>μόν' πήρε δίπλα τα βουνά, δίπλα τα κορφοβούνια.</a:t>
            </a:r>
          </a:p>
          <a:p>
            <a:pPr marL="0" indent="0">
              <a:buNone/>
            </a:pPr>
            <a:r>
              <a:rPr lang="el-GR" b="1" dirty="0">
                <a:solidFill>
                  <a:srgbClr val="C00000"/>
                </a:solidFill>
              </a:rPr>
              <a:t>Σέρνει τουφέκι σισανέ κι εγγλέζικα κουμπούρια,</a:t>
            </a:r>
          </a:p>
          <a:p>
            <a:pPr marL="0" indent="0">
              <a:buNone/>
            </a:pPr>
            <a:r>
              <a:rPr lang="el-GR" b="1" dirty="0">
                <a:solidFill>
                  <a:srgbClr val="C00000"/>
                </a:solidFill>
              </a:rPr>
              <a:t>έχει και στη μεσούλα της σπαθί μαλαματένιο.</a:t>
            </a:r>
          </a:p>
          <a:p>
            <a:pPr marL="0" indent="0">
              <a:buNone/>
            </a:pPr>
            <a:r>
              <a:rPr lang="el-GR" b="1" dirty="0">
                <a:solidFill>
                  <a:srgbClr val="C00000"/>
                </a:solidFill>
              </a:rPr>
              <a:t>Πέντε Τούρκοι την κυνηγούν, πέντε τζοχανταραίοι.</a:t>
            </a:r>
          </a:p>
          <a:p>
            <a:pPr marL="0" indent="0">
              <a:buNone/>
            </a:pPr>
            <a:r>
              <a:rPr lang="el-GR" b="1" dirty="0">
                <a:solidFill>
                  <a:srgbClr val="C00000"/>
                </a:solidFill>
              </a:rPr>
              <a:t>«Τούρκοι, για μην παιδεύεστε, μην έρχεστε σιμά μου!</a:t>
            </a:r>
          </a:p>
          <a:p>
            <a:pPr marL="0" indent="0">
              <a:buNone/>
            </a:pPr>
            <a:r>
              <a:rPr lang="el-GR" b="1" dirty="0">
                <a:solidFill>
                  <a:srgbClr val="C00000"/>
                </a:solidFill>
              </a:rPr>
              <a:t>Σέρνω τουφέκια στην ποδιά και βόλια στις μπαλάσκες».</a:t>
            </a:r>
          </a:p>
          <a:p>
            <a:pPr marL="0" indent="0">
              <a:buNone/>
            </a:pPr>
            <a:r>
              <a:rPr lang="el-GR" b="1" dirty="0">
                <a:solidFill>
                  <a:srgbClr val="C00000"/>
                </a:solidFill>
              </a:rPr>
              <a:t>«Κόρη για ρίξε τ' άρματα, γλίτωσε τη ζωή σου».</a:t>
            </a:r>
          </a:p>
          <a:p>
            <a:pPr marL="0" indent="0">
              <a:buNone/>
            </a:pPr>
            <a:r>
              <a:rPr lang="el-GR" b="1" dirty="0">
                <a:solidFill>
                  <a:srgbClr val="C00000"/>
                </a:solidFill>
              </a:rPr>
              <a:t>«Τι λέτε, μωρ' παλιότουρκοι και σεις παλιοζαγάρια;</a:t>
            </a:r>
          </a:p>
          <a:p>
            <a:pPr marL="0" indent="0">
              <a:buNone/>
            </a:pPr>
            <a:r>
              <a:rPr lang="el-GR" b="1" dirty="0">
                <a:solidFill>
                  <a:srgbClr val="C00000"/>
                </a:solidFill>
              </a:rPr>
              <a:t>εγώ είμαι η Λένω Μπότσαρη, η αδερφή του Γιάννη,</a:t>
            </a:r>
          </a:p>
          <a:p>
            <a:pPr marL="0" indent="0">
              <a:buNone/>
            </a:pPr>
            <a:r>
              <a:rPr lang="el-GR" b="1" dirty="0">
                <a:solidFill>
                  <a:srgbClr val="C00000"/>
                </a:solidFill>
              </a:rPr>
              <a:t>και ζωντανή δεν πιάνουμαι εις των Τουρκών τα χέρια».</a:t>
            </a:r>
          </a:p>
          <a:p>
            <a:pPr marL="0" indent="0">
              <a:buNone/>
            </a:pPr>
            <a:endParaRPr lang="el-GR" dirty="0"/>
          </a:p>
          <a:p>
            <a:pPr marL="0" indent="0">
              <a:buNone/>
            </a:pPr>
            <a:r>
              <a:rPr lang="el-GR" b="1" dirty="0">
                <a:hlinkClick r:id="rId2"/>
              </a:rPr>
              <a:t>  </a:t>
            </a:r>
            <a:r>
              <a:rPr lang="en-US" b="1" dirty="0">
                <a:hlinkClick r:id="rId2"/>
              </a:rPr>
              <a:t>https://youtu.be/SQbEHwjV5aE</a:t>
            </a:r>
            <a:endParaRPr lang="el-GR" b="1" dirty="0"/>
          </a:p>
          <a:p>
            <a:endParaRPr lang="el-GR" dirty="0"/>
          </a:p>
        </p:txBody>
      </p:sp>
    </p:spTree>
    <p:extLst>
      <p:ext uri="{BB962C8B-B14F-4D97-AF65-F5344CB8AC3E}">
        <p14:creationId xmlns:p14="http://schemas.microsoft.com/office/powerpoint/2010/main" val="3741049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6104" y="260648"/>
            <a:ext cx="7772400" cy="1470025"/>
          </a:xfrm>
        </p:spPr>
        <p:txBody>
          <a:bodyPr>
            <a:noAutofit/>
          </a:bodyPr>
          <a:lstStyle/>
          <a:p>
            <a:r>
              <a:rPr lang="el-GR" sz="5400" b="1" dirty="0">
                <a:solidFill>
                  <a:srgbClr val="002060"/>
                </a:solidFill>
              </a:rPr>
              <a:t>Τραγούδια για ήρωες του έθνους</a:t>
            </a:r>
          </a:p>
        </p:txBody>
      </p:sp>
      <p:sp>
        <p:nvSpPr>
          <p:cNvPr id="4" name="Subtitle 3"/>
          <p:cNvSpPr>
            <a:spLocks noGrp="1"/>
          </p:cNvSpPr>
          <p:nvPr>
            <p:ph type="subTitle" idx="1"/>
          </p:nvPr>
        </p:nvSpPr>
        <p:spPr/>
        <p:txBody>
          <a:bodyPr/>
          <a:lstStyle/>
          <a:p>
            <a:endParaRPr lang="el-G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942" y="1916832"/>
            <a:ext cx="7324725"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695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744" y="476672"/>
            <a:ext cx="7992888" cy="2308324"/>
          </a:xfrm>
          <a:prstGeom prst="rect">
            <a:avLst/>
          </a:prstGeom>
        </p:spPr>
        <p:txBody>
          <a:bodyPr wrap="square">
            <a:spAutoFit/>
          </a:bodyPr>
          <a:lstStyle/>
          <a:p>
            <a:pPr>
              <a:buClr>
                <a:schemeClr val="accent2"/>
              </a:buClr>
              <a:buSzPct val="93000"/>
            </a:pPr>
            <a:r>
              <a:rPr lang="el-GR" sz="2400" b="1" dirty="0">
                <a:solidFill>
                  <a:srgbClr val="C00000"/>
                </a:solidFill>
                <a:latin typeface="Times New Roman" panose="02020603050405020304" pitchFamily="18" charset="0"/>
                <a:cs typeface="Times New Roman" panose="02020603050405020304" pitchFamily="18" charset="0"/>
              </a:rPr>
              <a:t>Ξενιτειάς</a:t>
            </a:r>
            <a:r>
              <a:rPr lang="el-GR" sz="2400" b="1" dirty="0">
                <a:solidFill>
                  <a:srgbClr val="7030A0"/>
                </a:solidFill>
                <a:latin typeface="Times New Roman" panose="02020603050405020304" pitchFamily="18" charset="0"/>
                <a:cs typeface="Times New Roman" panose="02020603050405020304" pitchFamily="18" charset="0"/>
              </a:rPr>
              <a:t>: Στα τραγούδια αυτά παριστάνονται με τα πιο μελανά χρώματα όλα τα βάσανα που έχει ὁ ξενιτεμός, καί γι’ αυτόν που φεύγει και γι’ αυτούς που μένουν.</a:t>
            </a:r>
          </a:p>
          <a:p>
            <a:pPr>
              <a:buClr>
                <a:schemeClr val="accent2"/>
              </a:buClr>
              <a:buSzPct val="93000"/>
            </a:pPr>
            <a:r>
              <a:rPr lang="el-GR" sz="2400" b="1" dirty="0">
                <a:solidFill>
                  <a:srgbClr val="C00000"/>
                </a:solidFill>
                <a:latin typeface="Times New Roman" panose="02020603050405020304" pitchFamily="18" charset="0"/>
                <a:cs typeface="Times New Roman" panose="02020603050405020304" pitchFamily="18" charset="0"/>
              </a:rPr>
              <a:t>Μοιρολόγια, του Χάρου και του Κάτω Κόσμου</a:t>
            </a:r>
            <a:r>
              <a:rPr lang="el-GR" sz="2400" b="1" dirty="0">
                <a:solidFill>
                  <a:srgbClr val="7030A0"/>
                </a:solidFill>
                <a:latin typeface="Times New Roman" panose="02020603050405020304" pitchFamily="18" charset="0"/>
                <a:cs typeface="Times New Roman" panose="02020603050405020304" pitchFamily="18" charset="0"/>
              </a:rPr>
              <a:t>: Τραγούδια θρηνητικά που λέγουν στους νεκρούς ή αναφέρονται στο Χάρο και τον Κάτω Κόσμο. </a:t>
            </a:r>
          </a:p>
        </p:txBody>
      </p:sp>
    </p:spTree>
    <p:extLst>
      <p:ext uri="{BB962C8B-B14F-4D97-AF65-F5344CB8AC3E}">
        <p14:creationId xmlns:p14="http://schemas.microsoft.com/office/powerpoint/2010/main" val="2005428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b="1" dirty="0">
                <a:solidFill>
                  <a:srgbClr val="C00000"/>
                </a:solidFill>
              </a:rPr>
              <a:t>Δημήτρης Ψαριανός: Του Θοδωρή Κολοκοτρώνη</a:t>
            </a:r>
            <a:br>
              <a:rPr lang="el-GR" sz="2800" b="1" dirty="0">
                <a:solidFill>
                  <a:srgbClr val="C00000"/>
                </a:solidFill>
              </a:rPr>
            </a:br>
            <a:r>
              <a:rPr lang="el-GR" sz="1800" dirty="0"/>
              <a:t>(</a:t>
            </a:r>
            <a:r>
              <a:rPr lang="el-GR" sz="1800" b="1" dirty="0">
                <a:solidFill>
                  <a:srgbClr val="7030A0"/>
                </a:solidFill>
              </a:rPr>
              <a:t>από το LP «Στ’ Ουρανού τα Περιβόλια», Lyra, 1975)</a:t>
            </a:r>
            <a:br>
              <a:rPr lang="el-GR" sz="1800" b="1" dirty="0">
                <a:solidFill>
                  <a:srgbClr val="7030A0"/>
                </a:solidFill>
              </a:rPr>
            </a:br>
            <a:r>
              <a:rPr lang="el-GR" sz="1800" b="1" dirty="0">
                <a:solidFill>
                  <a:srgbClr val="7030A0"/>
                </a:solidFill>
              </a:rPr>
              <a:t>Μουσική: Γιώργος Κοντογιώργος, στίχοι: Γιάννης Κακουλίδης</a:t>
            </a:r>
            <a:br>
              <a:rPr lang="el-GR" sz="1800" b="1" dirty="0">
                <a:solidFill>
                  <a:srgbClr val="7030A0"/>
                </a:solidFill>
              </a:rPr>
            </a:br>
            <a:endParaRPr lang="el-GR" sz="1800" b="1" dirty="0">
              <a:solidFill>
                <a:srgbClr val="7030A0"/>
              </a:solidFill>
            </a:endParaRPr>
          </a:p>
        </p:txBody>
      </p:sp>
      <p:sp>
        <p:nvSpPr>
          <p:cNvPr id="3" name="Content Placeholder 2"/>
          <p:cNvSpPr>
            <a:spLocks noGrp="1"/>
          </p:cNvSpPr>
          <p:nvPr>
            <p:ph idx="1"/>
          </p:nvPr>
        </p:nvSpPr>
        <p:spPr>
          <a:xfrm>
            <a:off x="323528" y="1412776"/>
            <a:ext cx="8424936" cy="5328592"/>
          </a:xfrm>
        </p:spPr>
        <p:txBody>
          <a:bodyPr>
            <a:normAutofit fontScale="25000" lnSpcReduction="20000"/>
          </a:bodyPr>
          <a:lstStyle/>
          <a:p>
            <a:r>
              <a:rPr lang="el-GR" sz="8000" b="1" dirty="0">
                <a:solidFill>
                  <a:srgbClr val="FF0000"/>
                </a:solidFill>
              </a:rPr>
              <a:t>Το τραγούδι δεν είναι καθόλου γνωστό και προέρχεται από τον τελευταίο δίσκο τού Γιώργου Κοντογιώργου –ενός αξιόλογου «έντεχνου» συνθέτη και ενορχηστρωτή–, που είχε κυκλοφορήσει το 1975 από την Lyra. Στους στίχους, ο Γιάννης Κακουλίδης δεν αναφέρει καθόλου το όνομα ή το επώνυμο του Κολοκοτρώνη. Υπάρχει μόνον η αναφορά στον τίτλο. Βεβαίως υπάρχει αναφορά στο Ανάπλι και στις φυλακές του Παλαμηδιού, εκεί όπου κλείστηκε, προδοτικά, ο Κολοκοτρώνης, για έξι μήνες, τον Σεπτέμβριο του 1833 (την δεύτερη φορά που θα φυλακιζόταν, καθώς είχε προηγηθεί κι εκείνη του 1825). Υπάρχει όμως και μιαν άλλη αναφορά, εκείνη στις φυλακές τής Παλιάς Στρατώνας, που βρίσκονταν στο Μοναστηράκι (κατεδαφίστηκαν το 1932) και που δεν σχετίζονταν με τον Κολοκοτρώνη. Κι εδώ δεν θα ήταν λάθος αν υποθέταμε πως ο ηρωισμός, η γενναιότητα και η καρτερικότητα του Κολοκοτρώνη διαχέονται μέσα στα χρόνια, γίνονται «σύμβολα», όπως διαχέονται μαζί τους η αχαριστία, η προδοσία και η συκοφαντία, που όχι σπάνια οδηγούν τους αληθινούς ήρωες προ τετελεσμένων. Ερμηνεύει εξαιρετικά ο Δημήτρης Ψαριανός...</a:t>
            </a:r>
          </a:p>
          <a:p>
            <a:endParaRPr lang="el-GR" sz="8000" b="1" dirty="0">
              <a:solidFill>
                <a:srgbClr val="FF0000"/>
              </a:solidFill>
            </a:endParaRPr>
          </a:p>
          <a:p>
            <a:r>
              <a:rPr lang="en-US" sz="7200" b="1" dirty="0">
                <a:hlinkClick r:id="rId2"/>
              </a:rPr>
              <a:t>https://youtu.be/1Y95UT7Gnoo</a:t>
            </a:r>
            <a:endParaRPr lang="el-GR" sz="7200" b="1" dirty="0"/>
          </a:p>
          <a:p>
            <a:endParaRPr lang="el-GR" sz="7200" b="1" dirty="0">
              <a:hlinkClick r:id="rId2"/>
            </a:endParaRPr>
          </a:p>
          <a:p>
            <a:endParaRPr lang="el-GR" sz="5500" b="1" dirty="0">
              <a:hlinkClick r:id="rId2"/>
            </a:endParaRPr>
          </a:p>
          <a:p>
            <a:endParaRPr lang="el-GR" b="1" dirty="0">
              <a:hlinkClick r:id="rId2"/>
            </a:endParaRPr>
          </a:p>
          <a:p>
            <a:endParaRPr lang="el-GR" b="1" dirty="0">
              <a:hlinkClick r:id="rId2"/>
            </a:endParaRPr>
          </a:p>
          <a:p>
            <a:endParaRPr lang="el-GR" b="1" dirty="0">
              <a:hlinkClick r:id="rId2"/>
            </a:endParaRPr>
          </a:p>
          <a:p>
            <a:endParaRPr lang="el-GR" b="1" dirty="0">
              <a:hlinkClick r:id="rId2"/>
            </a:endParaRPr>
          </a:p>
          <a:p>
            <a:endParaRPr lang="el-GR" b="1" dirty="0"/>
          </a:p>
          <a:p>
            <a:endParaRPr lang="el-GR" b="1" dirty="0">
              <a:solidFill>
                <a:srgbClr val="FF0000"/>
              </a:solidFill>
            </a:endParaRPr>
          </a:p>
        </p:txBody>
      </p:sp>
    </p:spTree>
    <p:extLst>
      <p:ext uri="{BB962C8B-B14F-4D97-AF65-F5344CB8AC3E}">
        <p14:creationId xmlns:p14="http://schemas.microsoft.com/office/powerpoint/2010/main" val="2719594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200" b="1" dirty="0">
                <a:solidFill>
                  <a:srgbClr val="C00000"/>
                </a:solidFill>
              </a:rPr>
              <a:t>Γιώργος Ζωγράφος: Νάτανε το ’21</a:t>
            </a:r>
            <a:br>
              <a:rPr lang="el-GR" sz="2000" b="1" dirty="0">
                <a:solidFill>
                  <a:srgbClr val="C00000"/>
                </a:solidFill>
              </a:rPr>
            </a:br>
            <a:r>
              <a:rPr lang="el-GR" sz="2000" b="1" dirty="0">
                <a:solidFill>
                  <a:srgbClr val="7030A0"/>
                </a:solidFill>
              </a:rPr>
              <a:t>(από το single «Να ’τανε το ’21 / Η γοργόνα», Lyra, 1970)</a:t>
            </a:r>
            <a:br>
              <a:rPr lang="el-GR" sz="2000" b="1" dirty="0">
                <a:solidFill>
                  <a:srgbClr val="7030A0"/>
                </a:solidFill>
              </a:rPr>
            </a:br>
            <a:r>
              <a:rPr lang="el-GR" sz="2000" b="1" dirty="0">
                <a:solidFill>
                  <a:srgbClr val="7030A0"/>
                </a:solidFill>
              </a:rPr>
              <a:t>Μουσική: Σταύρος Κουγιουμτζής, στίχοι: Σώτια Τσώτου</a:t>
            </a:r>
          </a:p>
        </p:txBody>
      </p:sp>
      <p:sp>
        <p:nvSpPr>
          <p:cNvPr id="3" name="Content Placeholder 2"/>
          <p:cNvSpPr>
            <a:spLocks noGrp="1"/>
          </p:cNvSpPr>
          <p:nvPr>
            <p:ph idx="1"/>
          </p:nvPr>
        </p:nvSpPr>
        <p:spPr/>
        <p:txBody>
          <a:bodyPr>
            <a:normAutofit fontScale="70000" lnSpcReduction="20000"/>
          </a:bodyPr>
          <a:lstStyle/>
          <a:p>
            <a:r>
              <a:rPr lang="el-GR" b="1" dirty="0">
                <a:solidFill>
                  <a:srgbClr val="FF0000"/>
                </a:solidFill>
              </a:rPr>
              <a:t>Το «Νάτανε το ’21» είναι σίγουρα το πιο γνωστό και μαζί το πιο έξυπνο τραγούδι, όπως το είχαμε χαρακτηρίσει παλιότερα, που σχετίζεται με την Επανάσταση, τραγουδισμένο κατά πρώτον από τον Γιώργο Νταλάρα και αμέσως μετά από τον Γρηγόρη Μπιθικώτση και άλλους πολλούς. Στην πραγματικότητα το “Νάτανε το 21” ήταν ένα έξυπνο τραγούδι. Ήταν έξυπνοι, δηλαδή, οι στίχοι της αείμνηστης Σώτιας Τσώτου, γιατί από τη μια μεριά έπιαναν τον παλμό της 150ετηρίδας από την Επανάσταση του ’21 (που θα συμπληρωνόταν το 1971) και από την άλλη άφηναν τους χουντικούς να νομίζουν πως εκείνο το ’21 θα μπορούσε και να τους αφορά (παραπέμποντας στην 21η Απριλίου). Αυτή η... δημιουργική ασάφεια, να το πούμε έτσι, έδωσε πολλούς πόντους στο άσμα, το οποίο δεν εμποδίστηκε από πουθενά, ώστε να φτάσει μέχρι και στο τελευταίο χωριό της χώρας, στήνοντας κατ’ ουσίαν την καριέρα του Νταλάρα.</a:t>
            </a:r>
          </a:p>
          <a:p>
            <a:endParaRPr lang="el-GR" dirty="0"/>
          </a:p>
        </p:txBody>
      </p:sp>
    </p:spTree>
    <p:extLst>
      <p:ext uri="{BB962C8B-B14F-4D97-AF65-F5344CB8AC3E}">
        <p14:creationId xmlns:p14="http://schemas.microsoft.com/office/powerpoint/2010/main" val="1249320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l-GR" dirty="0"/>
              <a:t>ΣΤΙΧΟΙ</a:t>
            </a:r>
          </a:p>
        </p:txBody>
      </p:sp>
      <p:sp>
        <p:nvSpPr>
          <p:cNvPr id="3" name="Content Placeholder 2"/>
          <p:cNvSpPr>
            <a:spLocks noGrp="1"/>
          </p:cNvSpPr>
          <p:nvPr>
            <p:ph idx="1"/>
          </p:nvPr>
        </p:nvSpPr>
        <p:spPr>
          <a:xfrm>
            <a:off x="395536" y="1124744"/>
            <a:ext cx="8568952" cy="5544616"/>
          </a:xfrm>
        </p:spPr>
        <p:txBody>
          <a:bodyPr numCol="2">
            <a:noAutofit/>
          </a:bodyPr>
          <a:lstStyle/>
          <a:p>
            <a:pPr marL="0" indent="0" algn="ctr">
              <a:buNone/>
            </a:pPr>
            <a:r>
              <a:rPr lang="el-GR" sz="1800" b="1" dirty="0">
                <a:solidFill>
                  <a:srgbClr val="FF0000"/>
                </a:solidFill>
              </a:rPr>
              <a:t>Μου ξανάρχονται ένα ένα χρόνια δοξασμένα </a:t>
            </a:r>
          </a:p>
          <a:p>
            <a:pPr marL="0" indent="0" algn="ctr">
              <a:buNone/>
            </a:pPr>
            <a:r>
              <a:rPr lang="el-GR" sz="1800" b="1" dirty="0">
                <a:solidFill>
                  <a:srgbClr val="FF0000"/>
                </a:solidFill>
              </a:rPr>
              <a:t>να ‘τανε το 21 να ‘ρθει μια στιγμή </a:t>
            </a:r>
          </a:p>
          <a:p>
            <a:pPr marL="0" indent="0" algn="ctr">
              <a:buNone/>
            </a:pPr>
            <a:r>
              <a:rPr lang="el-GR" sz="1800" b="1" dirty="0">
                <a:solidFill>
                  <a:srgbClr val="FF0000"/>
                </a:solidFill>
              </a:rPr>
              <a:t>Να περνάω καβαλάρης στο πλατύ τ’ αλώνι </a:t>
            </a:r>
          </a:p>
          <a:p>
            <a:pPr marL="0" indent="0" algn="ctr">
              <a:buNone/>
            </a:pPr>
            <a:r>
              <a:rPr lang="el-GR" sz="1800" b="1" dirty="0">
                <a:solidFill>
                  <a:srgbClr val="FF0000"/>
                </a:solidFill>
              </a:rPr>
              <a:t>και με τον Κολοκοτρώνη να ‘πινα κρασί </a:t>
            </a:r>
          </a:p>
          <a:p>
            <a:pPr marL="0" indent="0" algn="ctr">
              <a:buNone/>
            </a:pPr>
            <a:r>
              <a:rPr lang="el-GR" sz="1800" b="1" dirty="0">
                <a:solidFill>
                  <a:srgbClr val="FF0000"/>
                </a:solidFill>
              </a:rPr>
              <a:t>Να πολεμάω τις μέρες στα κάστρα </a:t>
            </a:r>
          </a:p>
          <a:p>
            <a:pPr marL="0" indent="0" algn="ctr">
              <a:buNone/>
            </a:pPr>
            <a:r>
              <a:rPr lang="el-GR" sz="1800" b="1" dirty="0">
                <a:solidFill>
                  <a:srgbClr val="FF0000"/>
                </a:solidFill>
              </a:rPr>
              <a:t>και το σπαθί μου να πιάνει φωτιά </a:t>
            </a:r>
          </a:p>
          <a:p>
            <a:pPr marL="0" indent="0" algn="ctr">
              <a:buNone/>
            </a:pPr>
            <a:r>
              <a:rPr lang="el-GR" sz="1800" b="1" dirty="0">
                <a:solidFill>
                  <a:srgbClr val="FF0000"/>
                </a:solidFill>
              </a:rPr>
              <a:t>και να κρατάω τις νύχτες με τ’ άστρα </a:t>
            </a:r>
          </a:p>
          <a:p>
            <a:pPr marL="0" indent="0" algn="ctr">
              <a:buNone/>
            </a:pPr>
            <a:r>
              <a:rPr lang="el-GR" sz="1800" b="1" dirty="0">
                <a:solidFill>
                  <a:srgbClr val="FF0000"/>
                </a:solidFill>
              </a:rPr>
              <a:t>μια Τουρκοπούλα (ομορφούλα) αγκαλιά </a:t>
            </a:r>
          </a:p>
          <a:p>
            <a:pPr marL="0" indent="0" algn="ctr">
              <a:buNone/>
            </a:pPr>
            <a:r>
              <a:rPr lang="el-GR" sz="1800" b="1" dirty="0">
                <a:solidFill>
                  <a:srgbClr val="FF0000"/>
                </a:solidFill>
              </a:rPr>
              <a:t>Μου ξανάρχονται ένα ένα χρόνια δοξασμένα </a:t>
            </a:r>
          </a:p>
          <a:p>
            <a:pPr marL="0" indent="0" algn="ctr">
              <a:buNone/>
            </a:pPr>
            <a:r>
              <a:rPr lang="el-GR" sz="1800" b="1" dirty="0">
                <a:solidFill>
                  <a:srgbClr val="FF0000"/>
                </a:solidFill>
              </a:rPr>
              <a:t>να ‘τανε το 21 να ‘ρθει μια βραδιά </a:t>
            </a:r>
          </a:p>
          <a:p>
            <a:pPr marL="0" indent="0" algn="ctr">
              <a:buNone/>
            </a:pPr>
            <a:r>
              <a:rPr lang="el-GR" sz="1800" b="1" dirty="0">
                <a:solidFill>
                  <a:srgbClr val="FF0000"/>
                </a:solidFill>
              </a:rPr>
              <a:t>Πρώτος το χορό να σέρνω στου Μοριά τις στράτες</a:t>
            </a:r>
          </a:p>
          <a:p>
            <a:pPr marL="0" indent="0" algn="ctr">
              <a:buNone/>
            </a:pPr>
            <a:r>
              <a:rPr lang="el-GR" sz="1800" b="1" dirty="0">
                <a:solidFill>
                  <a:srgbClr val="FF0000"/>
                </a:solidFill>
              </a:rPr>
              <a:t>και ξοπίσω μου Μανιάτες και οι Ψαριανοί </a:t>
            </a:r>
          </a:p>
          <a:p>
            <a:pPr marL="0" indent="0" algn="ctr">
              <a:buNone/>
            </a:pPr>
            <a:r>
              <a:rPr lang="el-GR" sz="1800" b="1" dirty="0">
                <a:solidFill>
                  <a:srgbClr val="FF0000"/>
                </a:solidFill>
              </a:rPr>
              <a:t>Κι όταν λαβωμένος γέρνω κάτω απ’ τους μπαξέδες </a:t>
            </a:r>
          </a:p>
          <a:p>
            <a:pPr marL="0" indent="0" algn="ctr">
              <a:buNone/>
            </a:pPr>
            <a:r>
              <a:rPr lang="el-GR" sz="1800" b="1" dirty="0">
                <a:solidFill>
                  <a:srgbClr val="FF0000"/>
                </a:solidFill>
              </a:rPr>
              <a:t>να με ραίνουν μενεξέδες χέρια κι ουρανοί </a:t>
            </a:r>
          </a:p>
          <a:p>
            <a:pPr marL="0" indent="0" algn="ctr">
              <a:buNone/>
            </a:pPr>
            <a:r>
              <a:rPr lang="el-GR" sz="1800" b="1" dirty="0">
                <a:solidFill>
                  <a:srgbClr val="FF0000"/>
                </a:solidFill>
              </a:rPr>
              <a:t>Να πολεμάω τις μέρες στα κάστρα </a:t>
            </a:r>
          </a:p>
          <a:p>
            <a:pPr marL="0" indent="0" algn="ctr">
              <a:buNone/>
            </a:pPr>
            <a:r>
              <a:rPr lang="el-GR" sz="1800" b="1" dirty="0">
                <a:solidFill>
                  <a:srgbClr val="FF0000"/>
                </a:solidFill>
              </a:rPr>
              <a:t>και το σπαθί μου να πιάνει φωτιά</a:t>
            </a:r>
          </a:p>
          <a:p>
            <a:pPr marL="0" indent="0" algn="ctr">
              <a:buNone/>
            </a:pPr>
            <a:r>
              <a:rPr lang="el-GR" sz="1800" b="1" dirty="0">
                <a:solidFill>
                  <a:srgbClr val="FF0000"/>
                </a:solidFill>
              </a:rPr>
              <a:t>και να κρατάω τις νύχτες με τ’ άστρα </a:t>
            </a:r>
          </a:p>
          <a:p>
            <a:pPr marL="0" indent="0" algn="ctr">
              <a:buNone/>
            </a:pPr>
            <a:r>
              <a:rPr lang="el-GR" sz="1800" b="1" dirty="0">
                <a:solidFill>
                  <a:srgbClr val="FF0000"/>
                </a:solidFill>
              </a:rPr>
              <a:t>μια Τουρκοπούλα (ομορφούλα) αγκαλιά </a:t>
            </a:r>
          </a:p>
          <a:p>
            <a:pPr marL="0" indent="0" algn="ctr">
              <a:buNone/>
            </a:pPr>
            <a:r>
              <a:rPr lang="el-GR" sz="1800" b="1" dirty="0">
                <a:solidFill>
                  <a:srgbClr val="FF0000"/>
                </a:solidFill>
              </a:rPr>
              <a:t>Μου ξανάρχονται ένα ένα χρόνια δοξασμένα</a:t>
            </a:r>
          </a:p>
          <a:p>
            <a:pPr marL="0" indent="0" algn="ctr">
              <a:buNone/>
            </a:pPr>
            <a:r>
              <a:rPr lang="el-GR" sz="1800" b="1" dirty="0">
                <a:solidFill>
                  <a:srgbClr val="FF0000"/>
                </a:solidFill>
              </a:rPr>
              <a:t>να ‘τανε το 21 να ‘ρθει μια βραδιά</a:t>
            </a:r>
          </a:p>
          <a:p>
            <a:endParaRPr lang="el-GR" sz="1800" b="1" dirty="0">
              <a:hlinkClick r:id="rId3"/>
            </a:endParaRPr>
          </a:p>
          <a:p>
            <a:endParaRPr lang="el-GR" sz="1800" b="1" dirty="0">
              <a:hlinkClick r:id="rId3"/>
            </a:endParaRPr>
          </a:p>
          <a:p>
            <a:r>
              <a:rPr lang="en-US" sz="1800" b="1" dirty="0">
                <a:hlinkClick r:id="rId3"/>
              </a:rPr>
              <a:t>https://youtu.be/LE3-rMXRN7o</a:t>
            </a:r>
            <a:endParaRPr lang="el-GR" sz="1800" b="1" dirty="0"/>
          </a:p>
          <a:p>
            <a:endParaRPr lang="el-GR" sz="1800" b="1" dirty="0"/>
          </a:p>
          <a:p>
            <a:endParaRPr lang="el-GR" sz="1800" b="1" dirty="0"/>
          </a:p>
          <a:p>
            <a:endParaRPr lang="el-GR" sz="1400" b="1" dirty="0"/>
          </a:p>
        </p:txBody>
      </p:sp>
    </p:spTree>
    <p:extLst>
      <p:ext uri="{BB962C8B-B14F-4D97-AF65-F5344CB8AC3E}">
        <p14:creationId xmlns:p14="http://schemas.microsoft.com/office/powerpoint/2010/main" val="2181929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Αθανάσιος Διάκος (1788 – 182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2717800" cy="1996440"/>
          </a:xfrm>
          <a:prstGeom prst="rect">
            <a:avLst/>
          </a:prstGeom>
          <a:noFill/>
          <a:ln>
            <a:noFill/>
          </a:ln>
        </p:spPr>
      </p:pic>
      <p:sp>
        <p:nvSpPr>
          <p:cNvPr id="5" name="Title 4"/>
          <p:cNvSpPr>
            <a:spLocks noGrp="1"/>
          </p:cNvSpPr>
          <p:nvPr>
            <p:ph type="title"/>
          </p:nvPr>
        </p:nvSpPr>
        <p:spPr>
          <a:xfrm>
            <a:off x="457200" y="274638"/>
            <a:ext cx="8229600" cy="922114"/>
          </a:xfrm>
        </p:spPr>
        <p:txBody>
          <a:bodyPr>
            <a:normAutofit/>
          </a:bodyPr>
          <a:lstStyle/>
          <a:p>
            <a:r>
              <a:rPr lang="el-GR" sz="3200" b="1" dirty="0">
                <a:solidFill>
                  <a:srgbClr val="C00000"/>
                </a:solidFill>
              </a:rPr>
              <a:t>          ΑΘΑΝΑΣΙΟΣ ΔΙΑΚΟΣ</a:t>
            </a:r>
          </a:p>
        </p:txBody>
      </p:sp>
      <p:sp>
        <p:nvSpPr>
          <p:cNvPr id="6" name="Rectangle 5"/>
          <p:cNvSpPr/>
          <p:nvPr/>
        </p:nvSpPr>
        <p:spPr>
          <a:xfrm>
            <a:off x="3347864" y="1268760"/>
            <a:ext cx="5796136" cy="2554545"/>
          </a:xfrm>
          <a:prstGeom prst="rect">
            <a:avLst/>
          </a:prstGeom>
        </p:spPr>
        <p:txBody>
          <a:bodyPr wrap="square">
            <a:spAutoFit/>
          </a:bodyPr>
          <a:lstStyle/>
          <a:p>
            <a:r>
              <a:rPr lang="el-GR" sz="2000" b="1" dirty="0">
                <a:solidFill>
                  <a:srgbClr val="FF0000"/>
                </a:solidFill>
              </a:rPr>
              <a:t>Από τους πρωτεργάτες του εθνικού ξεσηκωμού στην Ανατολική Στερεά Ελλάδα και ήρωας της μάχης της Αλαμάνας...</a:t>
            </a:r>
            <a:endParaRPr lang="el-GR" b="1" dirty="0">
              <a:solidFill>
                <a:srgbClr val="FF0000"/>
              </a:solidFill>
            </a:endParaRPr>
          </a:p>
          <a:p>
            <a:r>
              <a:rPr lang="el-GR" sz="2000" b="1" dirty="0">
                <a:solidFill>
                  <a:srgbClr val="FF0000"/>
                </a:solidFill>
              </a:rPr>
              <a:t>O Αθανάσιος Διάκος γεννήθηκε το 1788 στην Άνω Μουσουνίτσα της Φωκίδας (σημερινός Αθανάσιος Διάκος) και κατ’ άλλους στη γειτονική Αρτοτίνα, απ’ όπου καταγόταν η μητέρα του. Το πραγματικό του όνομα ήταν Αθανάσιος Γραμματικός.</a:t>
            </a:r>
          </a:p>
        </p:txBody>
      </p:sp>
      <p:sp>
        <p:nvSpPr>
          <p:cNvPr id="7" name="Rectangle 6"/>
          <p:cNvSpPr/>
          <p:nvPr/>
        </p:nvSpPr>
        <p:spPr>
          <a:xfrm>
            <a:off x="755576" y="3823305"/>
            <a:ext cx="8064896" cy="2554545"/>
          </a:xfrm>
          <a:prstGeom prst="rect">
            <a:avLst/>
          </a:prstGeom>
        </p:spPr>
        <p:txBody>
          <a:bodyPr wrap="square">
            <a:spAutoFit/>
          </a:bodyPr>
          <a:lstStyle/>
          <a:p>
            <a:r>
              <a:rPr lang="el-GR" sz="2000" b="1" dirty="0">
                <a:solidFill>
                  <a:srgbClr val="FF0000"/>
                </a:solidFill>
              </a:rPr>
              <a:t>Ο πατέρας του, Νικόλαος Γραμματικός, γνωστός στην περιοχή με το παρατσούκλι «ψυχογιός», μη μπορώντας να αντέξει τα βάρη της πολυμελούς οικογένειάς του, τον έστειλε δόκιμο μοναχό στο κοντινό μοναστήρι του </a:t>
            </a:r>
            <a:r>
              <a:rPr lang="el-GR" sz="2000" b="1" u="sng" dirty="0">
                <a:solidFill>
                  <a:srgbClr val="FF0000"/>
                </a:solidFill>
                <a:hlinkClick r:id="rId3"/>
              </a:rPr>
              <a:t>Αγίου Ιωάννου Προδρόμου</a:t>
            </a:r>
            <a:r>
              <a:rPr lang="el-GR" sz="2000" b="1" dirty="0">
                <a:solidFill>
                  <a:srgbClr val="FF0000"/>
                </a:solidFill>
              </a:rPr>
              <a:t>, σε ηλικία 12 ετών. Πέντε χρόνια αργότερα χειροτονήθηκε διάκονος, αλλά γρήγορα εγκατέλειψε την καλογερική, όταν σκότωσε ένα Τούρκο αγά, επειδή, σύμφωνα με κάποια παράδοση, αυτός του έθιξε τον ανδρισμό του, θαμπωμένος από την ομορφιά του.</a:t>
            </a:r>
          </a:p>
        </p:txBody>
      </p:sp>
    </p:spTree>
    <p:extLst>
      <p:ext uri="{BB962C8B-B14F-4D97-AF65-F5344CB8AC3E}">
        <p14:creationId xmlns:p14="http://schemas.microsoft.com/office/powerpoint/2010/main" val="26983990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688" y="228864"/>
            <a:ext cx="8208912" cy="6555641"/>
          </a:xfrm>
          <a:prstGeom prst="rect">
            <a:avLst/>
          </a:prstGeom>
        </p:spPr>
        <p:txBody>
          <a:bodyPr wrap="square">
            <a:spAutoFit/>
          </a:bodyPr>
          <a:lstStyle/>
          <a:p>
            <a:r>
              <a:rPr lang="el-GR" sz="2000" b="1" dirty="0">
                <a:solidFill>
                  <a:srgbClr val="FF0000"/>
                </a:solidFill>
              </a:rPr>
              <a:t>Ο νεαρός Αθανάσιος εντάχθηκε ως πρωτοπαλίκαρο στο σώμα του οπλαρχηγού Γούλα Σκαλτσά, συνεχίζοντας την οικογενειακή παράδοση, καθώς ο παππούς και ο θείος του είχαν διατελέσει κλέφτες. Τότε έλαβε και το προσωνύμιο Διάκος, με το οποίο έγινε γνωστός και έμεινε στην ιστορία.</a:t>
            </a:r>
          </a:p>
          <a:p>
            <a:r>
              <a:rPr lang="el-GR" sz="2000" b="1" dirty="0">
                <a:solidFill>
                  <a:srgbClr val="FF0000"/>
                </a:solidFill>
              </a:rPr>
              <a:t>Στις </a:t>
            </a:r>
            <a:r>
              <a:rPr lang="el-GR" sz="2000" b="1" u="sng" dirty="0">
                <a:solidFill>
                  <a:srgbClr val="FF0000"/>
                </a:solidFill>
              </a:rPr>
              <a:t>27 Μαρτίου</a:t>
            </a:r>
            <a:r>
              <a:rPr lang="el-GR" sz="2000" b="1" dirty="0">
                <a:solidFill>
                  <a:srgbClr val="FF0000"/>
                </a:solidFill>
              </a:rPr>
              <a:t> 1821, ο Αθανάσιος Διάκος πρωτοστατεί στην κήρυξη της Επανάστασης στην Ανατολική Στερεά (Μονή Οσίου Λουκά), μετά από συνεννόηση με τους Αχαιούς, που είχαν επαναστατήσει μία εβδομάδα νωρίτερα. Έχοντας λάβει την άδεια του βοεβόδα της Λιβαδειάς Χασάν Αγά, κατορθώνει να στρατολογήσει 5.000 χωρικούς, με  πρόσχημα την απόκρουση του Ανδρούτσου.</a:t>
            </a:r>
          </a:p>
          <a:p>
            <a:r>
              <a:rPr lang="el-GR" sz="2000" b="1" dirty="0">
                <a:solidFill>
                  <a:srgbClr val="FF0000"/>
                </a:solidFill>
              </a:rPr>
              <a:t>Η Οθωμανική διοίκηση θορυβείται από τον ξεσηκωμό των ραγιάδων και διατάσσει τον Ομέρ Βρυώνη και τον Κιοσέ Μεχμέτ να καταστείλουν την Επανάσταση, τόσο στη Ρούμελη, όσο και στην Πελοπόννησο. Στις </a:t>
            </a:r>
            <a:r>
              <a:rPr lang="el-GR" sz="2000" b="1" u="sng" dirty="0">
                <a:solidFill>
                  <a:srgbClr val="FF0000"/>
                </a:solidFill>
              </a:rPr>
              <a:t>17 Απριλίου</a:t>
            </a:r>
            <a:r>
              <a:rPr lang="el-GR" sz="2000" b="1" dirty="0">
                <a:solidFill>
                  <a:srgbClr val="FF0000"/>
                </a:solidFill>
              </a:rPr>
              <a:t> οι δυο πασάδες με 8.000 άνδρες στρατοπεδεύουν στο Λιανοκλάδι, λίγα χιλιόμετρα έξω από τη Λαμία.</a:t>
            </a:r>
          </a:p>
          <a:p>
            <a:r>
              <a:rPr lang="el-GR" sz="2000" b="1" dirty="0">
                <a:solidFill>
                  <a:srgbClr val="FF0000"/>
                </a:solidFill>
              </a:rPr>
              <a:t>Ο κίνδυνος είναι μεγάλος για τους επαναστατημένους Έλληνες. Οι οπλαρχηγοί της περιοχής συσκέπτονται στο χωριό Καμποτάδες (</a:t>
            </a:r>
            <a:r>
              <a:rPr lang="el-GR" sz="2000" b="1" u="sng" dirty="0">
                <a:solidFill>
                  <a:srgbClr val="FF0000"/>
                </a:solidFill>
              </a:rPr>
              <a:t>20 Απριλίου</a:t>
            </a:r>
            <a:r>
              <a:rPr lang="el-GR" sz="2000" b="1" dirty="0">
                <a:solidFill>
                  <a:srgbClr val="FF0000"/>
                </a:solidFill>
              </a:rPr>
              <a:t>) και  αποφασίζουν και υπερασπιστούν όλες τις διαβάσεις του Σπερχειού (Αλαμάνας), ώστε να αποκόψουν την πρόσβαση των Τούρκων προς τα Σάλωνα (Άμφισσα) και τη Λιβαδειά.</a:t>
            </a:r>
          </a:p>
          <a:p>
            <a:endParaRPr lang="el-GR" sz="2000" b="1" dirty="0">
              <a:solidFill>
                <a:srgbClr val="FF0000"/>
              </a:solidFill>
            </a:endParaRPr>
          </a:p>
        </p:txBody>
      </p:sp>
    </p:spTree>
    <p:extLst>
      <p:ext uri="{BB962C8B-B14F-4D97-AF65-F5344CB8AC3E}">
        <p14:creationId xmlns:p14="http://schemas.microsoft.com/office/powerpoint/2010/main" val="17344065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16" y="210871"/>
            <a:ext cx="8712968" cy="2862322"/>
          </a:xfrm>
          <a:prstGeom prst="rect">
            <a:avLst/>
          </a:prstGeom>
        </p:spPr>
        <p:txBody>
          <a:bodyPr wrap="square">
            <a:spAutoFit/>
          </a:bodyPr>
          <a:lstStyle/>
          <a:p>
            <a:r>
              <a:rPr lang="el-GR" sz="2000" b="1" dirty="0">
                <a:solidFill>
                  <a:srgbClr val="FF0000"/>
                </a:solidFill>
              </a:rPr>
              <a:t>Το πρωί της </a:t>
            </a:r>
            <a:r>
              <a:rPr lang="el-GR" sz="2000" b="1" u="sng" dirty="0">
                <a:solidFill>
                  <a:srgbClr val="FF0000"/>
                </a:solidFill>
              </a:rPr>
              <a:t>23ης Απριλίου</a:t>
            </a:r>
            <a:r>
              <a:rPr lang="el-GR" sz="2000" b="1" dirty="0">
                <a:solidFill>
                  <a:srgbClr val="FF0000"/>
                </a:solidFill>
              </a:rPr>
              <a:t> οι Τούρκοι επιτίθενται ταυτόχρονα σε όλο το εύρος του ελληνικού μετώπου. Ο Διάκος υπερασπίζεται με τους λιγοστούς άνδρες του το ξύλινο γεφύρι της Αλαμάνας. Μάχεται ηρωικά, τραυματίζεται και τελικά συλλαμβάνεται αιχμάλωτος.</a:t>
            </a:r>
          </a:p>
          <a:p>
            <a:r>
              <a:rPr lang="el-GR" sz="2000" b="1" dirty="0">
                <a:solidFill>
                  <a:srgbClr val="FF0000"/>
                </a:solidFill>
              </a:rPr>
              <a:t>Ο επίλογος της </a:t>
            </a:r>
            <a:r>
              <a:rPr lang="el-GR" sz="2000" b="1" u="sng" dirty="0">
                <a:solidFill>
                  <a:srgbClr val="FF0000"/>
                </a:solidFill>
              </a:rPr>
              <a:t>μάχης της Αλαμάνας</a:t>
            </a:r>
            <a:r>
              <a:rPr lang="el-GR" sz="2000" b="1" dirty="0">
                <a:solidFill>
                  <a:srgbClr val="FF0000"/>
                </a:solidFill>
              </a:rPr>
              <a:t> γράφεται την επόμενη ημέρα (</a:t>
            </a:r>
            <a:r>
              <a:rPr lang="el-GR" sz="2000" b="1" u="sng" dirty="0">
                <a:solidFill>
                  <a:srgbClr val="FF0000"/>
                </a:solidFill>
              </a:rPr>
              <a:t>24 Απριλίου</a:t>
            </a:r>
            <a:r>
              <a:rPr lang="el-GR" sz="2000" b="1" dirty="0">
                <a:solidFill>
                  <a:srgbClr val="FF0000"/>
                </a:solidFill>
              </a:rPr>
              <a:t>). Ο τραυματισμένος Αθανάσιος Διάκος μεταφέρεται σιδηροδέσμιος στη Λαμία. Οι Οθωμανοί του προτείνουν να προσκυνήσει και να συνεργαστεί μαζί τους. Ο Διάκος υπερήφανα αρνείται: «Εγώ Γραικός γεννήθηκα, Γραικός θελ’ να πεθάνω» φέρεται να τους απάντησε</a:t>
            </a:r>
            <a:r>
              <a:rPr lang="el-GR" dirty="0"/>
              <a:t>.</a:t>
            </a:r>
          </a:p>
        </p:txBody>
      </p:sp>
      <p:sp>
        <p:nvSpPr>
          <p:cNvPr id="3" name="Rectangle 2"/>
          <p:cNvSpPr/>
          <p:nvPr/>
        </p:nvSpPr>
        <p:spPr>
          <a:xfrm>
            <a:off x="323528" y="3043396"/>
            <a:ext cx="5184576" cy="3785652"/>
          </a:xfrm>
          <a:prstGeom prst="rect">
            <a:avLst/>
          </a:prstGeom>
        </p:spPr>
        <p:txBody>
          <a:bodyPr wrap="square">
            <a:spAutoFit/>
          </a:bodyPr>
          <a:lstStyle/>
          <a:p>
            <a:r>
              <a:rPr lang="el-GR" sz="2000" b="1" dirty="0">
                <a:solidFill>
                  <a:srgbClr val="FF0000"/>
                </a:solidFill>
              </a:rPr>
              <a:t>Η ποινή που του επιβλήθηκε ήταν θάνατος διά ανασκολοπισμού και εκτελέστηκε την ίδια μέρα. Προτού ξεψυχήσει ο Διάκος λέγεται ότι αναφώνησε το αυτοσχέδιο τετράστιχο:</a:t>
            </a:r>
          </a:p>
          <a:p>
            <a:r>
              <a:rPr lang="el-GR" sz="2000" b="1" i="1" dirty="0">
                <a:solidFill>
                  <a:srgbClr val="7030A0"/>
                </a:solidFill>
              </a:rPr>
              <a:t>Για ιδές καιρό που διάλεξε</a:t>
            </a:r>
            <a:br>
              <a:rPr lang="el-GR" sz="2000" b="1" i="1" dirty="0">
                <a:solidFill>
                  <a:srgbClr val="7030A0"/>
                </a:solidFill>
              </a:rPr>
            </a:br>
            <a:r>
              <a:rPr lang="el-GR" sz="2000" b="1" i="1" dirty="0">
                <a:solidFill>
                  <a:srgbClr val="7030A0"/>
                </a:solidFill>
              </a:rPr>
              <a:t>ο χάρος να με πάρει</a:t>
            </a:r>
            <a:br>
              <a:rPr lang="el-GR" sz="2000" b="1" i="1" dirty="0">
                <a:solidFill>
                  <a:srgbClr val="7030A0"/>
                </a:solidFill>
              </a:rPr>
            </a:br>
            <a:r>
              <a:rPr lang="el-GR" sz="2000" b="1" i="1" dirty="0">
                <a:solidFill>
                  <a:srgbClr val="7030A0"/>
                </a:solidFill>
              </a:rPr>
              <a:t>τώρα π' ανθίζουν τα κλαδιά</a:t>
            </a:r>
            <a:br>
              <a:rPr lang="el-GR" sz="2000" b="1" i="1" dirty="0">
                <a:solidFill>
                  <a:srgbClr val="7030A0"/>
                </a:solidFill>
              </a:rPr>
            </a:br>
            <a:r>
              <a:rPr lang="el-GR" sz="2000" b="1" i="1" dirty="0">
                <a:solidFill>
                  <a:srgbClr val="7030A0"/>
                </a:solidFill>
              </a:rPr>
              <a:t>και βγάζει η γης χορτάρι</a:t>
            </a:r>
            <a:endParaRPr lang="el-GR" sz="2000" b="1" dirty="0">
              <a:solidFill>
                <a:srgbClr val="7030A0"/>
              </a:solidFill>
            </a:endParaRPr>
          </a:p>
          <a:p>
            <a:r>
              <a:rPr lang="el-GR" sz="2000" b="1" dirty="0">
                <a:solidFill>
                  <a:srgbClr val="FF0000"/>
                </a:solidFill>
              </a:rPr>
              <a:t>Ο μαρτυρικός θάνατος του Διάκου συγκλόνισε και ταυτόχρονα εμψύχωσε τους αγωνιστές. Η ζωή του και η μαρτυρική του θυσία ενέπνευσαν τη λαϊκή μούσα...</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824" y="3140968"/>
            <a:ext cx="2981647"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6476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792088"/>
          </a:xfrm>
        </p:spPr>
        <p:txBody>
          <a:bodyPr>
            <a:normAutofit fontScale="90000"/>
          </a:bodyPr>
          <a:lstStyle/>
          <a:p>
            <a:br>
              <a:rPr lang="el-GR" b="1" dirty="0"/>
            </a:br>
            <a:r>
              <a:rPr lang="el-GR" b="1" dirty="0">
                <a:solidFill>
                  <a:srgbClr val="7030A0"/>
                </a:solidFill>
              </a:rPr>
              <a:t>Ο Θάνατος του Διάκου</a:t>
            </a:r>
            <a:br>
              <a:rPr lang="el-GR" dirty="0">
                <a:solidFill>
                  <a:srgbClr val="7030A0"/>
                </a:solidFill>
              </a:rPr>
            </a:br>
            <a:endParaRPr lang="el-GR" dirty="0">
              <a:solidFill>
                <a:srgbClr val="7030A0"/>
              </a:solidFill>
            </a:endParaRPr>
          </a:p>
        </p:txBody>
      </p:sp>
      <p:sp>
        <p:nvSpPr>
          <p:cNvPr id="4" name="Rectangle 3"/>
          <p:cNvSpPr/>
          <p:nvPr/>
        </p:nvSpPr>
        <p:spPr>
          <a:xfrm>
            <a:off x="539552" y="1052736"/>
            <a:ext cx="8136904" cy="5607918"/>
          </a:xfrm>
          <a:prstGeom prst="rect">
            <a:avLst/>
          </a:prstGeom>
        </p:spPr>
        <p:txBody>
          <a:bodyPr wrap="square" numCol="2">
            <a:spAutoFit/>
          </a:bodyPr>
          <a:lstStyle/>
          <a:p>
            <a:r>
              <a:rPr lang="el-GR" sz="2000" b="1" dirty="0">
                <a:solidFill>
                  <a:srgbClr val="C00000"/>
                </a:solidFill>
              </a:rPr>
              <a:t>Πολλή μαυρίλα πλάκωσε, μαύρη σαν καλιακούδα,</a:t>
            </a:r>
            <a:br>
              <a:rPr lang="el-GR" sz="2000" b="1" dirty="0">
                <a:solidFill>
                  <a:srgbClr val="C00000"/>
                </a:solidFill>
              </a:rPr>
            </a:br>
            <a:r>
              <a:rPr lang="el-GR" sz="2000" b="1" dirty="0">
                <a:solidFill>
                  <a:srgbClr val="C00000"/>
                </a:solidFill>
              </a:rPr>
              <a:t>καν ο Καλύβας έρχεται, καν ο Λεβεντογιάννης.</a:t>
            </a:r>
            <a:br>
              <a:rPr lang="el-GR" sz="2000" b="1" dirty="0">
                <a:solidFill>
                  <a:srgbClr val="C00000"/>
                </a:solidFill>
              </a:rPr>
            </a:br>
            <a:r>
              <a:rPr lang="el-GR" sz="2000" b="1" dirty="0">
                <a:solidFill>
                  <a:srgbClr val="C00000"/>
                </a:solidFill>
              </a:rPr>
              <a:t>-Ουδ' ο Καλύβας έρχεται, ουδ' ο Λεβεντογιάννης,</a:t>
            </a:r>
            <a:br>
              <a:rPr lang="el-GR" sz="2000" b="1" dirty="0">
                <a:solidFill>
                  <a:srgbClr val="C00000"/>
                </a:solidFill>
              </a:rPr>
            </a:br>
            <a:r>
              <a:rPr lang="el-GR" sz="2000" b="1" dirty="0">
                <a:solidFill>
                  <a:srgbClr val="C00000"/>
                </a:solidFill>
              </a:rPr>
              <a:t>Ομέρ-Βρυώνης πλάκωσε με δεκοχτώ χιλιάδες.</a:t>
            </a:r>
          </a:p>
          <a:p>
            <a:r>
              <a:rPr lang="el-GR" sz="2000" b="1" dirty="0">
                <a:solidFill>
                  <a:srgbClr val="C00000"/>
                </a:solidFill>
              </a:rPr>
              <a:t>Ο Διάκος σαν τ'αγρίκησε, πολύ του κακοφάνη,</a:t>
            </a:r>
            <a:br>
              <a:rPr lang="el-GR" sz="2000" b="1" dirty="0">
                <a:solidFill>
                  <a:srgbClr val="C00000"/>
                </a:solidFill>
              </a:rPr>
            </a:br>
            <a:r>
              <a:rPr lang="el-GR" sz="2000" b="1" dirty="0">
                <a:solidFill>
                  <a:srgbClr val="C00000"/>
                </a:solidFill>
              </a:rPr>
              <a:t>ψιλή φωνή ν' εσήκωσε, τον πρώτο του φωνάζει:</a:t>
            </a:r>
            <a:br>
              <a:rPr lang="el-GR" sz="2000" b="1" dirty="0">
                <a:solidFill>
                  <a:srgbClr val="C00000"/>
                </a:solidFill>
              </a:rPr>
            </a:br>
            <a:r>
              <a:rPr lang="el-GR" sz="2000" b="1" dirty="0">
                <a:solidFill>
                  <a:srgbClr val="C00000"/>
                </a:solidFill>
              </a:rPr>
              <a:t>- Το στράτευμά μου σύναξε, μάσε τα παληκάρια,</a:t>
            </a:r>
            <a:br>
              <a:rPr lang="el-GR" sz="2000" b="1" dirty="0">
                <a:solidFill>
                  <a:srgbClr val="C00000"/>
                </a:solidFill>
              </a:rPr>
            </a:br>
            <a:r>
              <a:rPr lang="el-GR" sz="2000" b="1" dirty="0">
                <a:solidFill>
                  <a:srgbClr val="C00000"/>
                </a:solidFill>
              </a:rPr>
              <a:t>δωσ' τους μπαρούτη περισσή και βόλια με τις φούχτες</a:t>
            </a:r>
            <a:br>
              <a:rPr lang="el-GR" sz="2000" b="1" dirty="0">
                <a:solidFill>
                  <a:srgbClr val="C00000"/>
                </a:solidFill>
              </a:rPr>
            </a:br>
            <a:r>
              <a:rPr lang="el-GR" sz="2000" b="1" dirty="0">
                <a:solidFill>
                  <a:srgbClr val="C00000"/>
                </a:solidFill>
              </a:rPr>
              <a:t>γλήγορα και να πιάσωμε κάτω στην Αλαμάνα,</a:t>
            </a:r>
            <a:br>
              <a:rPr lang="el-GR" sz="2000" b="1" dirty="0">
                <a:solidFill>
                  <a:srgbClr val="C00000"/>
                </a:solidFill>
              </a:rPr>
            </a:br>
            <a:r>
              <a:rPr lang="el-GR" sz="2000" b="1" dirty="0">
                <a:solidFill>
                  <a:srgbClr val="C00000"/>
                </a:solidFill>
              </a:rPr>
              <a:t>όπου ταμπούρια δυνατά έχει και μετερίζια.</a:t>
            </a:r>
          </a:p>
          <a:p>
            <a:r>
              <a:rPr lang="el-GR" sz="2000" b="1" dirty="0">
                <a:solidFill>
                  <a:srgbClr val="C00000"/>
                </a:solidFill>
              </a:rPr>
              <a:t>Επήραν τ' αλαφρά σπαθιά και τα βαριά τουφέκια,</a:t>
            </a:r>
            <a:br>
              <a:rPr lang="el-GR" sz="2000" b="1" dirty="0">
                <a:solidFill>
                  <a:srgbClr val="C00000"/>
                </a:solidFill>
              </a:rPr>
            </a:br>
            <a:r>
              <a:rPr lang="el-GR" sz="2000" b="1" dirty="0">
                <a:solidFill>
                  <a:srgbClr val="C00000"/>
                </a:solidFill>
              </a:rPr>
              <a:t>στην Αλαμάναν' έφτασαν κι' έπιασαν τα ταμπούρια.</a:t>
            </a:r>
            <a:br>
              <a:rPr lang="el-GR" sz="2000" b="1" dirty="0">
                <a:solidFill>
                  <a:srgbClr val="C00000"/>
                </a:solidFill>
              </a:rPr>
            </a:br>
            <a:r>
              <a:rPr lang="el-GR" sz="2000" b="1" dirty="0">
                <a:solidFill>
                  <a:srgbClr val="C00000"/>
                </a:solidFill>
              </a:rPr>
              <a:t>-Καρδιά, παιδιά μου, φώναξε, παιδιά μη φοβηθήτε,</a:t>
            </a:r>
            <a:br>
              <a:rPr lang="el-GR" sz="2000" b="1" dirty="0">
                <a:solidFill>
                  <a:srgbClr val="C00000"/>
                </a:solidFill>
              </a:rPr>
            </a:br>
            <a:r>
              <a:rPr lang="el-GR" sz="2000" b="1" dirty="0">
                <a:solidFill>
                  <a:srgbClr val="C00000"/>
                </a:solidFill>
              </a:rPr>
              <a:t>ανδρεία ωσάν Έλληνες, ωσάν Γραικοί σταθήτε!</a:t>
            </a:r>
          </a:p>
        </p:txBody>
      </p:sp>
    </p:spTree>
    <p:extLst>
      <p:ext uri="{BB962C8B-B14F-4D97-AF65-F5344CB8AC3E}">
        <p14:creationId xmlns:p14="http://schemas.microsoft.com/office/powerpoint/2010/main" val="1155033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260649"/>
            <a:ext cx="8424936" cy="6480720"/>
          </a:xfrm>
          <a:prstGeom prst="rect">
            <a:avLst/>
          </a:prstGeom>
        </p:spPr>
        <p:txBody>
          <a:bodyPr wrap="square" numCol="2">
            <a:spAutoFit/>
          </a:bodyPr>
          <a:lstStyle/>
          <a:p>
            <a:r>
              <a:rPr lang="el-GR" sz="2000" b="1" dirty="0">
                <a:solidFill>
                  <a:srgbClr val="C00000"/>
                </a:solidFill>
              </a:rPr>
              <a:t>Εκείνοι εφοβήθηκαν κι' εσκόρπισαν στους λόγγους.</a:t>
            </a:r>
            <a:br>
              <a:rPr lang="el-GR" sz="2000" b="1" dirty="0">
                <a:solidFill>
                  <a:srgbClr val="C00000"/>
                </a:solidFill>
              </a:rPr>
            </a:br>
            <a:r>
              <a:rPr lang="el-GR" sz="2000" b="1" dirty="0">
                <a:solidFill>
                  <a:srgbClr val="C00000"/>
                </a:solidFill>
              </a:rPr>
              <a:t>Έμειν' ο Διάκος στη φωτιά με δεκοχτώ λεβέντες,</a:t>
            </a:r>
            <a:br>
              <a:rPr lang="el-GR" sz="2000" b="1" dirty="0">
                <a:solidFill>
                  <a:srgbClr val="C00000"/>
                </a:solidFill>
              </a:rPr>
            </a:br>
            <a:r>
              <a:rPr lang="el-GR" sz="2000" b="1" dirty="0">
                <a:solidFill>
                  <a:srgbClr val="C00000"/>
                </a:solidFill>
              </a:rPr>
              <a:t>τρεις ώρες επολέμαε με δεκοχτώ χιλιάδες.</a:t>
            </a:r>
          </a:p>
          <a:p>
            <a:r>
              <a:rPr lang="el-GR" sz="2000" b="1" dirty="0">
                <a:solidFill>
                  <a:srgbClr val="C00000"/>
                </a:solidFill>
              </a:rPr>
              <a:t>Σκίστηκε το τουφέκι του κι' εγίνηκε κομμάτια,</a:t>
            </a:r>
            <a:br>
              <a:rPr lang="el-GR" sz="2000" b="1" dirty="0">
                <a:solidFill>
                  <a:srgbClr val="C00000"/>
                </a:solidFill>
              </a:rPr>
            </a:br>
            <a:r>
              <a:rPr lang="el-GR" sz="2000" b="1" dirty="0">
                <a:solidFill>
                  <a:srgbClr val="C00000"/>
                </a:solidFill>
              </a:rPr>
              <a:t>και το σπαθί του έσυρε και στη φωτιά ν' εμπήκε,</a:t>
            </a:r>
            <a:br>
              <a:rPr lang="el-GR" sz="2000" b="1" dirty="0">
                <a:solidFill>
                  <a:srgbClr val="C00000"/>
                </a:solidFill>
              </a:rPr>
            </a:br>
            <a:r>
              <a:rPr lang="el-GR" sz="2000" b="1" dirty="0">
                <a:solidFill>
                  <a:srgbClr val="C00000"/>
                </a:solidFill>
              </a:rPr>
              <a:t>έκοψε Τούρκους άπειρους κι' εφτά μπουλουκμπασάδες.</a:t>
            </a:r>
            <a:br>
              <a:rPr lang="el-GR" sz="2000" b="1" dirty="0">
                <a:solidFill>
                  <a:srgbClr val="C00000"/>
                </a:solidFill>
              </a:rPr>
            </a:br>
            <a:r>
              <a:rPr lang="el-GR" sz="2000" b="1" dirty="0">
                <a:solidFill>
                  <a:srgbClr val="C00000"/>
                </a:solidFill>
              </a:rPr>
              <a:t>Πλην το σπαθί του έσπασε ν'απάν' από τη χούφτα</a:t>
            </a:r>
            <a:br>
              <a:rPr lang="el-GR" sz="2000" b="1" dirty="0">
                <a:solidFill>
                  <a:srgbClr val="C00000"/>
                </a:solidFill>
              </a:rPr>
            </a:br>
            <a:r>
              <a:rPr lang="el-GR" sz="2000" b="1" dirty="0">
                <a:solidFill>
                  <a:srgbClr val="C00000"/>
                </a:solidFill>
              </a:rPr>
              <a:t>κι' έπεσ' ο Διάκος ζωντανός εις των εχθρών τα χέρια.</a:t>
            </a:r>
            <a:br>
              <a:rPr lang="el-GR" sz="2000" b="1" dirty="0">
                <a:solidFill>
                  <a:srgbClr val="C00000"/>
                </a:solidFill>
              </a:rPr>
            </a:br>
            <a:r>
              <a:rPr lang="el-GR" sz="2000" b="1" dirty="0">
                <a:solidFill>
                  <a:srgbClr val="C00000"/>
                </a:solidFill>
              </a:rPr>
              <a:t>Χίλιοι τον πήραν απ' εμπρός και δυο χιλιάδες πίσω.</a:t>
            </a:r>
          </a:p>
          <a:p>
            <a:r>
              <a:rPr lang="el-GR" sz="2000" b="1" dirty="0">
                <a:solidFill>
                  <a:srgbClr val="C00000"/>
                </a:solidFill>
              </a:rPr>
              <a:t>Κι' Ομέρ Βριώνης μυστικά στο δρόμο τον ερώτα:</a:t>
            </a:r>
            <a:br>
              <a:rPr lang="el-GR" sz="2000" b="1" dirty="0">
                <a:solidFill>
                  <a:srgbClr val="C00000"/>
                </a:solidFill>
              </a:rPr>
            </a:br>
            <a:r>
              <a:rPr lang="el-GR" sz="2000" b="1" dirty="0">
                <a:solidFill>
                  <a:srgbClr val="C00000"/>
                </a:solidFill>
              </a:rPr>
              <a:t>- Γένεσαι Τούρκος, Διάκο μου, την πίστη σου ν' αλλάξης,</a:t>
            </a:r>
            <a:br>
              <a:rPr lang="el-GR" sz="2000" b="1" dirty="0">
                <a:solidFill>
                  <a:srgbClr val="C00000"/>
                </a:solidFill>
              </a:rPr>
            </a:br>
            <a:r>
              <a:rPr lang="el-GR" sz="2000" b="1" dirty="0">
                <a:solidFill>
                  <a:srgbClr val="C00000"/>
                </a:solidFill>
              </a:rPr>
              <a:t>να προσκυνάς εις το τζαμί, την εκκλησιά ν' αφήσης;</a:t>
            </a:r>
            <a:br>
              <a:rPr lang="el-GR" sz="2000" b="1" dirty="0">
                <a:solidFill>
                  <a:srgbClr val="C00000"/>
                </a:solidFill>
              </a:rPr>
            </a:br>
            <a:r>
              <a:rPr lang="el-GR" sz="2000" b="1" dirty="0">
                <a:solidFill>
                  <a:srgbClr val="C00000"/>
                </a:solidFill>
              </a:rPr>
              <a:t>Κι' εκείνος τ' απεκρίθηκε και με θυμό του λέει:</a:t>
            </a:r>
            <a:br>
              <a:rPr lang="el-GR" sz="2000" b="1" dirty="0">
                <a:solidFill>
                  <a:srgbClr val="C00000"/>
                </a:solidFill>
              </a:rPr>
            </a:br>
            <a:r>
              <a:rPr lang="el-GR" sz="2000" b="1" dirty="0">
                <a:solidFill>
                  <a:srgbClr val="C00000"/>
                </a:solidFill>
              </a:rPr>
              <a:t>-Πάτε κι' εσείς και' η πίστη σας, μουρτάτες να χαθήτε,</a:t>
            </a:r>
            <a:br>
              <a:rPr lang="el-GR" sz="2000" b="1" dirty="0">
                <a:solidFill>
                  <a:srgbClr val="C00000"/>
                </a:solidFill>
              </a:rPr>
            </a:br>
            <a:r>
              <a:rPr lang="el-GR" sz="2000" b="1" dirty="0">
                <a:solidFill>
                  <a:srgbClr val="C00000"/>
                </a:solidFill>
              </a:rPr>
              <a:t>εγώ Γραικός γεννήθηκα, Γραικός θελ' απεθάνω.</a:t>
            </a:r>
            <a:br>
              <a:rPr lang="el-GR" sz="2000" b="1" dirty="0">
                <a:solidFill>
                  <a:srgbClr val="C00000"/>
                </a:solidFill>
              </a:rPr>
            </a:br>
            <a:r>
              <a:rPr lang="el-GR" sz="2000" b="1" dirty="0">
                <a:solidFill>
                  <a:srgbClr val="C00000"/>
                </a:solidFill>
              </a:rPr>
              <a:t>Αν θέλετε χίλια φλωριά και χίλιους μαχμουτιέδες,</a:t>
            </a:r>
            <a:br>
              <a:rPr lang="el-GR" sz="2000" b="1" dirty="0">
                <a:solidFill>
                  <a:srgbClr val="C00000"/>
                </a:solidFill>
              </a:rPr>
            </a:br>
            <a:r>
              <a:rPr lang="el-GR" sz="2000" b="1" dirty="0">
                <a:solidFill>
                  <a:srgbClr val="C00000"/>
                </a:solidFill>
              </a:rPr>
              <a:t>μόνο πέντ' έξι ημερών ζωή να μου χαρίστε,</a:t>
            </a:r>
            <a:br>
              <a:rPr lang="el-GR" sz="2000" b="1" dirty="0">
                <a:solidFill>
                  <a:srgbClr val="C00000"/>
                </a:solidFill>
              </a:rPr>
            </a:br>
            <a:r>
              <a:rPr lang="el-GR" sz="2000" b="1" dirty="0">
                <a:solidFill>
                  <a:srgbClr val="C00000"/>
                </a:solidFill>
              </a:rPr>
              <a:t>όσο να φτάσ' ο Οδυσσεύς και ο Θανάσης Βάγιας.</a:t>
            </a:r>
          </a:p>
        </p:txBody>
      </p:sp>
    </p:spTree>
    <p:extLst>
      <p:ext uri="{BB962C8B-B14F-4D97-AF65-F5344CB8AC3E}">
        <p14:creationId xmlns:p14="http://schemas.microsoft.com/office/powerpoint/2010/main" val="729504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419944"/>
            <a:ext cx="8064896" cy="3477875"/>
          </a:xfrm>
          <a:prstGeom prst="rect">
            <a:avLst/>
          </a:prstGeom>
        </p:spPr>
        <p:txBody>
          <a:bodyPr wrap="square" numCol="2">
            <a:spAutoFit/>
          </a:bodyPr>
          <a:lstStyle/>
          <a:p>
            <a:r>
              <a:rPr lang="el-GR" sz="2000" b="1" dirty="0">
                <a:solidFill>
                  <a:srgbClr val="C00000"/>
                </a:solidFill>
              </a:rPr>
              <a:t>Σαν τ' άκουσ' ο Χαλίλμπεης με δάκρυα φωνάζει:</a:t>
            </a:r>
            <a:br>
              <a:rPr lang="el-GR" sz="2000" b="1" dirty="0">
                <a:solidFill>
                  <a:srgbClr val="C00000"/>
                </a:solidFill>
              </a:rPr>
            </a:br>
            <a:r>
              <a:rPr lang="el-GR" sz="2000" b="1" dirty="0">
                <a:solidFill>
                  <a:srgbClr val="C00000"/>
                </a:solidFill>
              </a:rPr>
              <a:t>-Χίλια πουγγιά σας δίνω 'γω κι' ακόμα πεντακόσια,</a:t>
            </a:r>
            <a:br>
              <a:rPr lang="el-GR" sz="2000" b="1" dirty="0">
                <a:solidFill>
                  <a:srgbClr val="C00000"/>
                </a:solidFill>
              </a:rPr>
            </a:br>
            <a:r>
              <a:rPr lang="el-GR" sz="2000" b="1" dirty="0">
                <a:solidFill>
                  <a:srgbClr val="C00000"/>
                </a:solidFill>
              </a:rPr>
              <a:t>το Διάκο να χαλάσετε, το φοβερό τον κλέφτη,</a:t>
            </a:r>
            <a:br>
              <a:rPr lang="el-GR" sz="2000" b="1" dirty="0">
                <a:solidFill>
                  <a:srgbClr val="C00000"/>
                </a:solidFill>
              </a:rPr>
            </a:br>
            <a:r>
              <a:rPr lang="el-GR" sz="2000" b="1" dirty="0">
                <a:solidFill>
                  <a:srgbClr val="C00000"/>
                </a:solidFill>
              </a:rPr>
              <a:t>ότι θα σβήση την Τουρκιά και όλο το Δοβλέτι.</a:t>
            </a:r>
          </a:p>
          <a:p>
            <a:r>
              <a:rPr lang="el-GR" sz="2000" b="1" dirty="0">
                <a:solidFill>
                  <a:srgbClr val="C00000"/>
                </a:solidFill>
              </a:rPr>
              <a:t>Το Διάκο τον επήρανε και στο σουβλί τον βάλαν,</a:t>
            </a:r>
            <a:br>
              <a:rPr lang="el-GR" sz="2000" b="1" dirty="0">
                <a:solidFill>
                  <a:srgbClr val="C00000"/>
                </a:solidFill>
              </a:rPr>
            </a:br>
            <a:r>
              <a:rPr lang="el-GR" sz="2000" b="1" dirty="0">
                <a:solidFill>
                  <a:srgbClr val="C00000"/>
                </a:solidFill>
              </a:rPr>
              <a:t>Ολόρθο τον εστήσανε, κι' αυτός χαμογελούσε.</a:t>
            </a:r>
            <a:br>
              <a:rPr lang="el-GR" sz="2000" b="1" dirty="0">
                <a:solidFill>
                  <a:srgbClr val="C00000"/>
                </a:solidFill>
              </a:rPr>
            </a:br>
            <a:r>
              <a:rPr lang="el-GR" sz="2000" b="1" dirty="0">
                <a:solidFill>
                  <a:srgbClr val="C00000"/>
                </a:solidFill>
              </a:rPr>
              <a:t>Την πίστη τους τους έβριζε, τους έλεγε μουρτάτες.</a:t>
            </a:r>
            <a:br>
              <a:rPr lang="el-GR" sz="2000" b="1" dirty="0">
                <a:solidFill>
                  <a:srgbClr val="C00000"/>
                </a:solidFill>
              </a:rPr>
            </a:br>
            <a:r>
              <a:rPr lang="el-GR" sz="2000" b="1" dirty="0">
                <a:solidFill>
                  <a:srgbClr val="C00000"/>
                </a:solidFill>
              </a:rPr>
              <a:t>- Εμέν' αν εσουβλίσετε , ένας Γραικός εχάθη</a:t>
            </a:r>
            <a:br>
              <a:rPr lang="el-GR" sz="2000" b="1" dirty="0">
                <a:solidFill>
                  <a:srgbClr val="C00000"/>
                </a:solidFill>
              </a:rPr>
            </a:br>
            <a:r>
              <a:rPr lang="el-GR" sz="2000" b="1" dirty="0">
                <a:solidFill>
                  <a:srgbClr val="C00000"/>
                </a:solidFill>
              </a:rPr>
              <a:t>ας είν' καλά ο Οδυσσεύς κι' ο καπιτάν Νικήτας,</a:t>
            </a:r>
            <a:br>
              <a:rPr lang="el-GR" sz="2000" b="1" dirty="0">
                <a:solidFill>
                  <a:srgbClr val="C00000"/>
                </a:solidFill>
              </a:rPr>
            </a:br>
            <a:r>
              <a:rPr lang="el-GR" sz="2000" b="1" dirty="0">
                <a:solidFill>
                  <a:srgbClr val="C00000"/>
                </a:solidFill>
              </a:rPr>
              <a:t>αυτοί θα κάψουν την Τουρκιά κι' όλο σας το Δοβλέτι.</a:t>
            </a:r>
          </a:p>
        </p:txBody>
      </p:sp>
      <p:sp>
        <p:nvSpPr>
          <p:cNvPr id="3" name="Rectangle 2"/>
          <p:cNvSpPr/>
          <p:nvPr/>
        </p:nvSpPr>
        <p:spPr>
          <a:xfrm>
            <a:off x="1763688" y="4725144"/>
            <a:ext cx="5256584" cy="369332"/>
          </a:xfrm>
          <a:prstGeom prst="rect">
            <a:avLst/>
          </a:prstGeom>
        </p:spPr>
        <p:txBody>
          <a:bodyPr wrap="square">
            <a:spAutoFit/>
          </a:bodyPr>
          <a:lstStyle/>
          <a:p>
            <a:r>
              <a:rPr lang="en-US" b="1" dirty="0">
                <a:solidFill>
                  <a:schemeClr val="accent1">
                    <a:lumMod val="75000"/>
                  </a:schemeClr>
                </a:solidFill>
                <a:hlinkClick r:id="rId2"/>
              </a:rPr>
              <a:t>https://www.youtube.com/watch?v=rW81uTts_34</a:t>
            </a:r>
            <a:endParaRPr lang="el-GR" b="1" dirty="0">
              <a:solidFill>
                <a:schemeClr val="accent1">
                  <a:lumMod val="75000"/>
                </a:schemeClr>
              </a:solidFill>
            </a:endParaRPr>
          </a:p>
        </p:txBody>
      </p:sp>
    </p:spTree>
    <p:extLst>
      <p:ext uri="{BB962C8B-B14F-4D97-AF65-F5344CB8AC3E}">
        <p14:creationId xmlns:p14="http://schemas.microsoft.com/office/powerpoint/2010/main" val="3754549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16632"/>
            <a:ext cx="7416824" cy="5047536"/>
          </a:xfrm>
          <a:prstGeom prst="rect">
            <a:avLst/>
          </a:prstGeom>
        </p:spPr>
        <p:txBody>
          <a:bodyPr wrap="square" numCol="1">
            <a:spAutoFit/>
          </a:bodyPr>
          <a:lstStyle/>
          <a:p>
            <a:endParaRPr lang="el-GR" dirty="0"/>
          </a:p>
          <a:p>
            <a:r>
              <a:rPr lang="el-GR" dirty="0"/>
              <a:t>                                                  </a:t>
            </a:r>
            <a:r>
              <a:rPr lang="el-GR" sz="2400" b="1" dirty="0"/>
              <a:t>ΤΡΑΓΟΥΔΙ </a:t>
            </a:r>
          </a:p>
          <a:p>
            <a:r>
              <a:rPr lang="el-GR" sz="2000" b="1" dirty="0">
                <a:solidFill>
                  <a:schemeClr val="accent1">
                    <a:lumMod val="75000"/>
                  </a:schemeClr>
                </a:solidFill>
              </a:rPr>
              <a:t>Τρεις περδικούλες κάθουνται στου Διάκου το ταμπούρι,</a:t>
            </a:r>
            <a:br>
              <a:rPr lang="el-GR" sz="2000" b="1" dirty="0">
                <a:solidFill>
                  <a:schemeClr val="accent1">
                    <a:lumMod val="75000"/>
                  </a:schemeClr>
                </a:solidFill>
              </a:rPr>
            </a:br>
            <a:r>
              <a:rPr lang="el-GR" sz="2000" b="1" dirty="0">
                <a:solidFill>
                  <a:schemeClr val="accent1">
                    <a:lumMod val="75000"/>
                  </a:schemeClr>
                </a:solidFill>
              </a:rPr>
              <a:t>μίνια τηράει τη Λειβαδιά κι' άλλη το Καρπενήσι,</a:t>
            </a:r>
            <a:br>
              <a:rPr lang="el-GR" sz="2000" b="1" dirty="0">
                <a:solidFill>
                  <a:schemeClr val="accent1">
                    <a:lumMod val="75000"/>
                  </a:schemeClr>
                </a:solidFill>
              </a:rPr>
            </a:br>
            <a:r>
              <a:rPr lang="el-GR" sz="2000" b="1" dirty="0">
                <a:solidFill>
                  <a:schemeClr val="accent1">
                    <a:lumMod val="75000"/>
                  </a:schemeClr>
                </a:solidFill>
              </a:rPr>
              <a:t>η Τρίτη νη καλύτερη μοιρολογάει και λέει:</a:t>
            </a:r>
          </a:p>
          <a:p>
            <a:r>
              <a:rPr lang="el-GR" sz="2000" b="1" dirty="0">
                <a:solidFill>
                  <a:schemeClr val="accent1">
                    <a:lumMod val="75000"/>
                  </a:schemeClr>
                </a:solidFill>
              </a:rPr>
              <a:t>- Πολλή μαυρίλα ν' έρχεται στου Διάκου το ταμπούρι</a:t>
            </a:r>
            <a:br>
              <a:rPr lang="el-GR" sz="2000" b="1" dirty="0">
                <a:solidFill>
                  <a:schemeClr val="accent1">
                    <a:lumMod val="75000"/>
                  </a:schemeClr>
                </a:solidFill>
              </a:rPr>
            </a:br>
            <a:r>
              <a:rPr lang="el-GR" sz="2000" b="1" dirty="0">
                <a:solidFill>
                  <a:schemeClr val="accent1">
                    <a:lumMod val="75000"/>
                  </a:schemeClr>
                </a:solidFill>
              </a:rPr>
              <a:t>καν ο Καλύβας έρχεται, καν ο Λεβεντογιάννης.</a:t>
            </a:r>
            <a:br>
              <a:rPr lang="el-GR" sz="2000" b="1" dirty="0">
                <a:solidFill>
                  <a:schemeClr val="accent1">
                    <a:lumMod val="75000"/>
                  </a:schemeClr>
                </a:solidFill>
              </a:rPr>
            </a:br>
            <a:r>
              <a:rPr lang="el-GR" sz="2000" b="1" dirty="0">
                <a:solidFill>
                  <a:schemeClr val="accent1">
                    <a:lumMod val="75000"/>
                  </a:schemeClr>
                </a:solidFill>
              </a:rPr>
              <a:t>- Μήτε ο Καλύβας έρχεται μητ' ο Λεβεντογιάννης,</a:t>
            </a:r>
            <a:br>
              <a:rPr lang="el-GR" sz="2000" b="1" dirty="0">
                <a:solidFill>
                  <a:schemeClr val="accent1">
                    <a:lumMod val="75000"/>
                  </a:schemeClr>
                </a:solidFill>
              </a:rPr>
            </a:br>
            <a:r>
              <a:rPr lang="el-GR" sz="2000" b="1" dirty="0">
                <a:solidFill>
                  <a:schemeClr val="accent1">
                    <a:lumMod val="75000"/>
                  </a:schemeClr>
                </a:solidFill>
              </a:rPr>
              <a:t>Ομέρ Βριγιώνης, το σκυλί, με δεκοχτώ χιλιάδες.</a:t>
            </a:r>
          </a:p>
          <a:p>
            <a:r>
              <a:rPr lang="el-GR" sz="2000" b="1" dirty="0">
                <a:solidFill>
                  <a:schemeClr val="accent1">
                    <a:lumMod val="75000"/>
                  </a:schemeClr>
                </a:solidFill>
              </a:rPr>
              <a:t>Και ο σεΐζης του μιλάει του Διάκου και του λέει:</a:t>
            </a:r>
            <a:br>
              <a:rPr lang="el-GR" sz="2000" b="1" dirty="0">
                <a:solidFill>
                  <a:schemeClr val="accent1">
                    <a:lumMod val="75000"/>
                  </a:schemeClr>
                </a:solidFill>
              </a:rPr>
            </a:br>
            <a:r>
              <a:rPr lang="el-GR" sz="2000" b="1" dirty="0">
                <a:solidFill>
                  <a:schemeClr val="accent1">
                    <a:lumMod val="75000"/>
                  </a:schemeClr>
                </a:solidFill>
              </a:rPr>
              <a:t>- Διάκο, πάμε να φύγουμε, πάμε στην Αλασσόνα,</a:t>
            </a:r>
            <a:br>
              <a:rPr lang="el-GR" sz="2000" b="1" dirty="0">
                <a:solidFill>
                  <a:schemeClr val="accent1">
                    <a:lumMod val="75000"/>
                  </a:schemeClr>
                </a:solidFill>
              </a:rPr>
            </a:br>
            <a:r>
              <a:rPr lang="el-GR" sz="2000" b="1" dirty="0">
                <a:solidFill>
                  <a:schemeClr val="accent1">
                    <a:lumMod val="75000"/>
                  </a:schemeClr>
                </a:solidFill>
              </a:rPr>
              <a:t>π' εκεί είν' ο τόπος δυνατός, ταμπούρια για να πιάσ' με</a:t>
            </a:r>
            <a:br>
              <a:rPr lang="el-GR" sz="2000" b="1" dirty="0">
                <a:solidFill>
                  <a:schemeClr val="accent1">
                    <a:lumMod val="75000"/>
                  </a:schemeClr>
                </a:solidFill>
              </a:rPr>
            </a:br>
            <a:r>
              <a:rPr lang="el-GR" sz="2000" b="1" dirty="0">
                <a:solidFill>
                  <a:schemeClr val="accent1">
                    <a:lumMod val="75000"/>
                  </a:schemeClr>
                </a:solidFill>
              </a:rPr>
              <a:t>τ' ασκέρια σου κιοτέψανε και πήρανε τους λόγγους.</a:t>
            </a:r>
          </a:p>
          <a:p>
            <a:r>
              <a:rPr lang="el-GR" sz="2000" b="1" dirty="0">
                <a:solidFill>
                  <a:schemeClr val="accent1">
                    <a:lumMod val="75000"/>
                  </a:schemeClr>
                </a:solidFill>
              </a:rPr>
              <a:t>Κι' έμειν' ο Διάκος μοναχός, με δεκοχτώ νομάτους,</a:t>
            </a:r>
            <a:br>
              <a:rPr lang="el-GR" sz="2000" b="1" dirty="0">
                <a:solidFill>
                  <a:schemeClr val="accent1">
                    <a:lumMod val="75000"/>
                  </a:schemeClr>
                </a:solidFill>
              </a:rPr>
            </a:br>
            <a:r>
              <a:rPr lang="el-GR" sz="2000" b="1" dirty="0">
                <a:solidFill>
                  <a:schemeClr val="accent1">
                    <a:lumMod val="75000"/>
                  </a:schemeClr>
                </a:solidFill>
              </a:rPr>
              <a:t>τρεις ημερούλες πολεμάει και τρία μερονύχτια.</a:t>
            </a:r>
            <a:br>
              <a:rPr lang="el-GR" sz="2000" b="1" dirty="0">
                <a:solidFill>
                  <a:schemeClr val="accent1">
                    <a:lumMod val="75000"/>
                  </a:schemeClr>
                </a:solidFill>
              </a:rPr>
            </a:br>
            <a:endParaRPr lang="el-GR" sz="2000" b="1" dirty="0">
              <a:solidFill>
                <a:schemeClr val="accent1">
                  <a:lumMod val="75000"/>
                </a:schemeClr>
              </a:solidFill>
            </a:endParaRPr>
          </a:p>
        </p:txBody>
      </p:sp>
      <p:sp>
        <p:nvSpPr>
          <p:cNvPr id="3" name="Rectangle 2"/>
          <p:cNvSpPr/>
          <p:nvPr/>
        </p:nvSpPr>
        <p:spPr>
          <a:xfrm>
            <a:off x="467544" y="4797151"/>
            <a:ext cx="7632848" cy="1631216"/>
          </a:xfrm>
          <a:prstGeom prst="rect">
            <a:avLst/>
          </a:prstGeom>
        </p:spPr>
        <p:txBody>
          <a:bodyPr wrap="square">
            <a:spAutoFit/>
          </a:bodyPr>
          <a:lstStyle/>
          <a:p>
            <a:r>
              <a:rPr lang="el-GR" sz="2000" b="1" dirty="0">
                <a:solidFill>
                  <a:schemeClr val="accent1">
                    <a:lumMod val="75000"/>
                  </a:schemeClr>
                </a:solidFill>
              </a:rPr>
              <a:t>Εμαύρισε κι' αράχνιασε, σα μαύρη καλιακούδα,</a:t>
            </a:r>
            <a:br>
              <a:rPr lang="el-GR" sz="2000" b="1" dirty="0">
                <a:solidFill>
                  <a:schemeClr val="accent1">
                    <a:lumMod val="75000"/>
                  </a:schemeClr>
                </a:solidFill>
              </a:rPr>
            </a:br>
            <a:r>
              <a:rPr lang="el-GR" sz="2000" b="1" dirty="0">
                <a:solidFill>
                  <a:schemeClr val="accent1">
                    <a:lumMod val="75000"/>
                  </a:schemeClr>
                </a:solidFill>
              </a:rPr>
              <a:t>απ' τις μπαρούτες τις πολλές κι' απ'τα πολλά τα σμπάρα.</a:t>
            </a:r>
          </a:p>
          <a:p>
            <a:r>
              <a:rPr lang="el-GR" sz="2000" b="1" dirty="0">
                <a:solidFill>
                  <a:schemeClr val="accent1">
                    <a:lumMod val="75000"/>
                  </a:schemeClr>
                </a:solidFill>
              </a:rPr>
              <a:t>Τσακίστη το ντουφέκι του απ'τα πολλά ντουφέκια,</a:t>
            </a:r>
            <a:br>
              <a:rPr lang="el-GR" sz="2000" b="1" dirty="0">
                <a:solidFill>
                  <a:schemeClr val="accent1">
                    <a:lumMod val="75000"/>
                  </a:schemeClr>
                </a:solidFill>
              </a:rPr>
            </a:br>
            <a:r>
              <a:rPr lang="el-GR" sz="2000" b="1" dirty="0">
                <a:solidFill>
                  <a:schemeClr val="accent1">
                    <a:lumMod val="75000"/>
                  </a:schemeClr>
                </a:solidFill>
              </a:rPr>
              <a:t>το 'σπασε το σπαθάκι του απάν' από τη χούφτα,</a:t>
            </a:r>
            <a:br>
              <a:rPr lang="el-GR" sz="2000" b="1" dirty="0">
                <a:solidFill>
                  <a:schemeClr val="accent1">
                    <a:lumMod val="75000"/>
                  </a:schemeClr>
                </a:solidFill>
              </a:rPr>
            </a:br>
            <a:r>
              <a:rPr lang="el-GR" sz="2000" b="1" dirty="0">
                <a:solidFill>
                  <a:schemeClr val="accent1">
                    <a:lumMod val="75000"/>
                  </a:schemeClr>
                </a:solidFill>
              </a:rPr>
              <a:t>τότε τον πιάσαν ζωντανόν κειν' τα κοντοτουρκάκια.</a:t>
            </a:r>
          </a:p>
        </p:txBody>
      </p:sp>
    </p:spTree>
    <p:extLst>
      <p:ext uri="{BB962C8B-B14F-4D97-AF65-F5344CB8AC3E}">
        <p14:creationId xmlns:p14="http://schemas.microsoft.com/office/powerpoint/2010/main" val="4075062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0"/>
            <a:ext cx="8856984" cy="954107"/>
          </a:xfrm>
          <a:prstGeom prst="rect">
            <a:avLst/>
          </a:prstGeom>
        </p:spPr>
        <p:txBody>
          <a:bodyPr wrap="square">
            <a:spAutoFit/>
          </a:bodyPr>
          <a:lstStyle/>
          <a:p>
            <a:pPr algn="ctr"/>
            <a:r>
              <a:rPr lang="el-GR" sz="2800" b="1" dirty="0">
                <a:solidFill>
                  <a:srgbClr val="C00000"/>
                </a:solidFill>
                <a:latin typeface="Times New Roman" panose="02020603050405020304" pitchFamily="18" charset="0"/>
                <a:cs typeface="Times New Roman" panose="02020603050405020304" pitchFamily="18" charset="0"/>
              </a:rPr>
              <a:t>Μερικές πληροφορίες σχετικά με το δημοτικό τραγούδι                                             του 1821. </a:t>
            </a:r>
            <a:endParaRPr lang="el-GR" sz="2800" b="1" dirty="0">
              <a:solidFill>
                <a:srgbClr val="C00000"/>
              </a:solidFill>
            </a:endParaRPr>
          </a:p>
        </p:txBody>
      </p:sp>
      <p:sp>
        <p:nvSpPr>
          <p:cNvPr id="4" name="Content Placeholder 3"/>
          <p:cNvSpPr>
            <a:spLocks noGrp="1"/>
          </p:cNvSpPr>
          <p:nvPr>
            <p:ph idx="4294967295"/>
          </p:nvPr>
        </p:nvSpPr>
        <p:spPr>
          <a:xfrm>
            <a:off x="287338" y="851924"/>
            <a:ext cx="8856662" cy="6006076"/>
          </a:xfrm>
        </p:spPr>
        <p:txBody>
          <a:bodyPr>
            <a:noAutofit/>
          </a:bodyPr>
          <a:lstStyle/>
          <a:p>
            <a:pPr>
              <a:buClr>
                <a:schemeClr val="accent2"/>
              </a:buClr>
              <a:buSzPct val="93000"/>
            </a:pPr>
            <a:r>
              <a:rPr lang="el-GR" sz="2400" b="1" dirty="0">
                <a:solidFill>
                  <a:srgbClr val="00B050"/>
                </a:solidFill>
                <a:latin typeface="Calibri" panose="020F0502020204030204" pitchFamily="34" charset="0"/>
                <a:cs typeface="Times New Roman" panose="02020603050405020304" pitchFamily="18" charset="0"/>
              </a:rPr>
              <a:t>Άρρηκτα συνδεδεμένο με την επανάσταση και την ιστορία του 1821 είναι το δημοτικό τραγούδι, καθώς εκτιμάται ότι εκατοντάδες τραγούδια γράφτηκαν την περίοδο της επανάστασης μέχρι και την απελευθέρωση, δημιουργώντας μια μοναδική πνευματική παρακαταθήκη που φτάνει μέχρι τις μέρες μας.</a:t>
            </a:r>
          </a:p>
          <a:p>
            <a:pPr>
              <a:buClr>
                <a:schemeClr val="accent2"/>
              </a:buClr>
              <a:buSzPct val="93000"/>
            </a:pPr>
            <a:r>
              <a:rPr lang="el-GR" sz="2400" b="1" dirty="0">
                <a:solidFill>
                  <a:schemeClr val="accent2">
                    <a:lumMod val="75000"/>
                  </a:schemeClr>
                </a:solidFill>
                <a:latin typeface="Calibri" panose="020F0502020204030204" pitchFamily="34" charset="0"/>
                <a:cs typeface="Times New Roman" panose="02020603050405020304" pitchFamily="18" charset="0"/>
              </a:rPr>
              <a:t>Οι κλέφτες, στην πλειοψηφία τους, άνθρωποι αγράμματοι, γίνονται ανώνυμοι δημοτικοί δημιουργοί που εμπνέουν και συμπαρασύρουν κι άλλους Έλληνες στον αγώνα για την απελευθέρωση.</a:t>
            </a:r>
          </a:p>
          <a:p>
            <a:pPr>
              <a:buClr>
                <a:schemeClr val="accent2"/>
              </a:buClr>
              <a:buSzPct val="93000"/>
            </a:pPr>
            <a:r>
              <a:rPr lang="el-GR" sz="2400" b="1" dirty="0">
                <a:solidFill>
                  <a:schemeClr val="accent6">
                    <a:lumMod val="75000"/>
                  </a:schemeClr>
                </a:solidFill>
                <a:latin typeface="Calibri" panose="020F0502020204030204" pitchFamily="34" charset="0"/>
                <a:cs typeface="Times New Roman" panose="02020603050405020304" pitchFamily="18" charset="0"/>
              </a:rPr>
              <a:t>Το δημοτικό τραγούδι του 1821 ήταν το μέσο έκφρασης του πόνου, του πόθου και των ηρωικών κατορθωμάτων της εποχής. Δημιουργήθηκε στα κλέφτικα λημέρια. Τραγουδήθηκε και χορεύτηκε εκεί. </a:t>
            </a:r>
            <a:endParaRPr lang="el-GR" sz="2000" b="1" dirty="0"/>
          </a:p>
        </p:txBody>
      </p:sp>
    </p:spTree>
    <p:extLst>
      <p:ext uri="{BB962C8B-B14F-4D97-AF65-F5344CB8AC3E}">
        <p14:creationId xmlns:p14="http://schemas.microsoft.com/office/powerpoint/2010/main" val="1806464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624" y="620688"/>
            <a:ext cx="6336704" cy="2554545"/>
          </a:xfrm>
          <a:prstGeom prst="rect">
            <a:avLst/>
          </a:prstGeom>
        </p:spPr>
        <p:txBody>
          <a:bodyPr wrap="square" numCol="1">
            <a:spAutoFit/>
          </a:bodyPr>
          <a:lstStyle/>
          <a:p>
            <a:r>
              <a:rPr lang="el-GR" sz="2000" b="1" dirty="0">
                <a:solidFill>
                  <a:schemeClr val="accent1">
                    <a:lumMod val="75000"/>
                  </a:schemeClr>
                </a:solidFill>
              </a:rPr>
              <a:t>Κι' ο Ομέρ-Βριγιώνης, το σκυλί, του Διάκου πάει και λέει:</a:t>
            </a:r>
            <a:br>
              <a:rPr lang="el-GR" sz="2000" b="1" dirty="0">
                <a:solidFill>
                  <a:schemeClr val="accent1">
                    <a:lumMod val="75000"/>
                  </a:schemeClr>
                </a:solidFill>
              </a:rPr>
            </a:br>
            <a:r>
              <a:rPr lang="el-GR" sz="2000" b="1" dirty="0">
                <a:solidFill>
                  <a:schemeClr val="accent1">
                    <a:lumMod val="75000"/>
                  </a:schemeClr>
                </a:solidFill>
              </a:rPr>
              <a:t>- Διάκο, Τούρκος δε γένεσαι, πασά για να σε κάνω;</a:t>
            </a:r>
            <a:br>
              <a:rPr lang="el-GR" sz="2000" b="1" dirty="0">
                <a:solidFill>
                  <a:schemeClr val="accent1">
                    <a:lumMod val="75000"/>
                  </a:schemeClr>
                </a:solidFill>
              </a:rPr>
            </a:br>
            <a:r>
              <a:rPr lang="el-GR" sz="2000" b="1" dirty="0">
                <a:solidFill>
                  <a:schemeClr val="accent1">
                    <a:lumMod val="75000"/>
                  </a:schemeClr>
                </a:solidFill>
              </a:rPr>
              <a:t>- Τι λες, μωρέ βρωμόσκυλο, τι λες, μωρέ μουρτάτη;</a:t>
            </a:r>
            <a:br>
              <a:rPr lang="el-GR" sz="2000" b="1" dirty="0">
                <a:solidFill>
                  <a:schemeClr val="accent1">
                    <a:lumMod val="75000"/>
                  </a:schemeClr>
                </a:solidFill>
              </a:rPr>
            </a:br>
            <a:r>
              <a:rPr lang="el-GR" sz="2000" b="1" dirty="0">
                <a:solidFill>
                  <a:schemeClr val="accent1">
                    <a:lumMod val="75000"/>
                  </a:schemeClr>
                </a:solidFill>
              </a:rPr>
              <a:t>εγώ γραικός γεννήθηκα, γραικός θέλα πεθάνω.</a:t>
            </a:r>
          </a:p>
          <a:p>
            <a:r>
              <a:rPr lang="el-GR" sz="2000" b="1" dirty="0">
                <a:solidFill>
                  <a:schemeClr val="accent1">
                    <a:lumMod val="75000"/>
                  </a:schemeClr>
                </a:solidFill>
              </a:rPr>
              <a:t>Τότε τον βάλαν στο σουγλί και παν να τόνε ψήσουν,</a:t>
            </a:r>
            <a:br>
              <a:rPr lang="el-GR" sz="2000" b="1" dirty="0">
                <a:solidFill>
                  <a:schemeClr val="accent1">
                    <a:lumMod val="75000"/>
                  </a:schemeClr>
                </a:solidFill>
              </a:rPr>
            </a:br>
            <a:r>
              <a:rPr lang="el-GR" sz="2000" b="1" dirty="0">
                <a:solidFill>
                  <a:schemeClr val="accent1">
                    <a:lumMod val="75000"/>
                  </a:schemeClr>
                </a:solidFill>
              </a:rPr>
              <a:t>κι' ο Διάκος ετραγούδαγε της άνοιξης τραγούδι:</a:t>
            </a:r>
            <a:br>
              <a:rPr lang="el-GR" sz="2000" b="1" dirty="0">
                <a:solidFill>
                  <a:schemeClr val="accent1">
                    <a:lumMod val="75000"/>
                  </a:schemeClr>
                </a:solidFill>
              </a:rPr>
            </a:br>
            <a:r>
              <a:rPr lang="el-GR" sz="2000" b="1" dirty="0">
                <a:solidFill>
                  <a:schemeClr val="accent1">
                    <a:lumMod val="75000"/>
                  </a:schemeClr>
                </a:solidFill>
              </a:rPr>
              <a:t>- Για ιδές καιρό που διάλεξε ο Χάρος να με πάρη,</a:t>
            </a:r>
            <a:br>
              <a:rPr lang="el-GR" sz="2000" b="1" dirty="0">
                <a:solidFill>
                  <a:schemeClr val="accent1">
                    <a:lumMod val="75000"/>
                  </a:schemeClr>
                </a:solidFill>
              </a:rPr>
            </a:br>
            <a:r>
              <a:rPr lang="el-GR" sz="2000" b="1" dirty="0">
                <a:solidFill>
                  <a:schemeClr val="accent1">
                    <a:lumMod val="75000"/>
                  </a:schemeClr>
                </a:solidFill>
              </a:rPr>
              <a:t>τώρα το Μάη, την άνοιξη, π' ανοίγουν τα λουλούδια</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984" y="3284984"/>
            <a:ext cx="4464496" cy="308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5338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1357321"/>
          </a:xfrm>
        </p:spPr>
        <p:txBody>
          <a:bodyPr/>
          <a:lstStyle/>
          <a:p>
            <a:r>
              <a:rPr lang="el-GR" dirty="0"/>
              <a:t>ΓΕΩΡΓΙΟΣ ΚΑΡΑΪΣΚΑΚΗΣ</a:t>
            </a:r>
          </a:p>
        </p:txBody>
      </p:sp>
      <p:sp>
        <p:nvSpPr>
          <p:cNvPr id="3" name="Subtitle 2"/>
          <p:cNvSpPr>
            <a:spLocks noGrp="1"/>
          </p:cNvSpPr>
          <p:nvPr>
            <p:ph type="subTitle" idx="1"/>
          </p:nvPr>
        </p:nvSpPr>
        <p:spPr/>
        <p:txBody>
          <a:bodyPr/>
          <a:lstStyle/>
          <a:p>
            <a:endParaRPr lang="el-GR" dirty="0"/>
          </a:p>
        </p:txBody>
      </p:sp>
      <p:pic>
        <p:nvPicPr>
          <p:cNvPr id="1026" name="Picture 2" descr="C:\Users\vm257\OneDrive\Pictures\ΚΑΡΑΙΣΚΆΚΗΣ.jpg"/>
          <p:cNvPicPr>
            <a:picLocks noChangeAspect="1" noChangeArrowheads="1"/>
          </p:cNvPicPr>
          <p:nvPr/>
        </p:nvPicPr>
        <p:blipFill>
          <a:blip r:embed="rId2"/>
          <a:srcRect/>
          <a:stretch>
            <a:fillRect/>
          </a:stretch>
        </p:blipFill>
        <p:spPr bwMode="auto">
          <a:xfrm>
            <a:off x="1320800" y="2285992"/>
            <a:ext cx="6502400" cy="3721108"/>
          </a:xfrm>
          <a:prstGeom prst="rect">
            <a:avLst/>
          </a:prstGeom>
          <a:noFill/>
        </p:spPr>
      </p:pic>
    </p:spTree>
    <p:extLst>
      <p:ext uri="{BB962C8B-B14F-4D97-AF65-F5344CB8AC3E}">
        <p14:creationId xmlns:p14="http://schemas.microsoft.com/office/powerpoint/2010/main" val="825227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l-GR" dirty="0"/>
          </a:p>
        </p:txBody>
      </p:sp>
      <p:sp>
        <p:nvSpPr>
          <p:cNvPr id="3" name="Content Placeholder 2"/>
          <p:cNvSpPr>
            <a:spLocks noGrp="1"/>
          </p:cNvSpPr>
          <p:nvPr>
            <p:ph idx="1"/>
          </p:nvPr>
        </p:nvSpPr>
        <p:spPr>
          <a:xfrm>
            <a:off x="500034" y="2545524"/>
            <a:ext cx="8248430" cy="4312475"/>
          </a:xfrm>
        </p:spPr>
        <p:txBody>
          <a:bodyPr>
            <a:noAutofit/>
          </a:bodyPr>
          <a:lstStyle/>
          <a:p>
            <a:r>
              <a:rPr lang="el-GR" sz="1600" b="1" dirty="0">
                <a:solidFill>
                  <a:srgbClr val="FF0000"/>
                </a:solidFill>
                <a:latin typeface="Arial" pitchFamily="34" charset="0"/>
                <a:cs typeface="Arial" pitchFamily="34" charset="0"/>
              </a:rPr>
              <a:t>Ο Γεώργιος Καραϊσκάκης ή Καραΐσκος (Άρτα, 1782 - Φάληρο, 23 Απριλίου 1827) ήταν Έλληνας επαναστάτης ο οποίος αρχικά υπήρξε κλέφτης και μετέπειτα σπουδαίος αρματολός και Στρατάρχης της Ελληνικής Επανάστασης  τού 1821.</a:t>
            </a:r>
            <a:r>
              <a:rPr lang="el-GR" sz="1600" b="1" dirty="0">
                <a:solidFill>
                  <a:srgbClr val="FF0000"/>
                </a:solidFill>
              </a:rPr>
              <a:t> </a:t>
            </a:r>
          </a:p>
          <a:p>
            <a:r>
              <a:rPr lang="el-GR" sz="1600" b="1" dirty="0">
                <a:solidFill>
                  <a:srgbClr val="FF0000"/>
                </a:solidFill>
                <a:latin typeface="Arial" pitchFamily="34" charset="0"/>
                <a:cs typeface="Arial" pitchFamily="34" charset="0"/>
              </a:rPr>
              <a:t>Ηγετική μορφή της Ελληνικής Επανάστασης, που έδρασε κυρίως στη Ρούμελη (Στερεά Ελλάδα).</a:t>
            </a:r>
          </a:p>
          <a:p>
            <a:r>
              <a:rPr lang="el-GR" sz="1600" b="1" dirty="0">
                <a:solidFill>
                  <a:srgbClr val="FF0000"/>
                </a:solidFill>
                <a:latin typeface="Arial" pitchFamily="34" charset="0"/>
                <a:cs typeface="Arial" pitchFamily="34" charset="0"/>
              </a:rPr>
              <a:t> Ήταν φιλόνικος, βλάσφημος και βωμολόχος, χαρακτηριστικά που απέκτησε από τα δύσκολα παιδικά του χρόνια. </a:t>
            </a:r>
          </a:p>
          <a:p>
            <a:r>
              <a:rPr lang="el-GR" sz="1600" b="1" dirty="0">
                <a:solidFill>
                  <a:srgbClr val="FF0000"/>
                </a:solidFill>
              </a:rPr>
              <a:t> </a:t>
            </a:r>
            <a:r>
              <a:rPr lang="el-GR" sz="1600" b="1" dirty="0">
                <a:solidFill>
                  <a:srgbClr val="FF0000"/>
                </a:solidFill>
                <a:latin typeface="Arial" pitchFamily="34" charset="0"/>
                <a:cs typeface="Arial" pitchFamily="34" charset="0"/>
              </a:rPr>
              <a:t>Νεαρός έπεσε στα χέρια του Αλή Πασά των Ιωαννίνων, όπου και φυλακίσθηκε για παράνομες πράξεις, εκεί όμως έμαθε και κάποια γράμματα. </a:t>
            </a:r>
          </a:p>
          <a:p>
            <a:r>
              <a:rPr lang="el-GR" sz="1600" b="1" dirty="0">
                <a:solidFill>
                  <a:srgbClr val="FF0000"/>
                </a:solidFill>
                <a:latin typeface="Arial" pitchFamily="34" charset="0"/>
                <a:cs typeface="Arial" pitchFamily="34" charset="0"/>
              </a:rPr>
              <a:t>Στις 15 Ιανουάριου του 1823, ο Καραϊσκάκης σημειώνει την πρώτη του μεγάλη νίκη κατά των Τούρκων στη Μάχη του Σοβολάκου.</a:t>
            </a:r>
          </a:p>
          <a:p>
            <a:r>
              <a:rPr lang="el-GR" sz="1600" b="1" dirty="0">
                <a:solidFill>
                  <a:srgbClr val="FF0000"/>
                </a:solidFill>
                <a:latin typeface="Arial" pitchFamily="34" charset="0"/>
                <a:cs typeface="Arial" pitchFamily="34" charset="0"/>
              </a:rPr>
              <a:t>Τον Ιούλιο του 1826 διορίζεται αρχιστράτηγος της Ρούμελης, με πλήρη δικαιοδοσία. Η πρώτη του ενέργεια ήταν να ανακουφίσει τους πολιορκημένους της Ακρόπολης της Αθήνας. Στις 6 Αυγούστου νικά τους Τούρκους στο Χαϊδάρι και θα επαναλάβει τη νίκη του δύο ημέρες αργότερα.</a:t>
            </a:r>
            <a:endParaRPr lang="el-GR" sz="1400" b="1" dirty="0">
              <a:solidFill>
                <a:srgbClr val="FF0000"/>
              </a:solidFill>
              <a:latin typeface="Arial" pitchFamily="34" charset="0"/>
              <a:cs typeface="Arial" pitchFamily="34" charset="0"/>
            </a:endParaRPr>
          </a:p>
        </p:txBody>
      </p:sp>
      <p:pic>
        <p:nvPicPr>
          <p:cNvPr id="3074" name="Picture 2" descr="C:\Users\vm257\OneDrive\Pictures\Καραισκ.jpg"/>
          <p:cNvPicPr>
            <a:picLocks noChangeAspect="1" noChangeArrowheads="1"/>
          </p:cNvPicPr>
          <p:nvPr/>
        </p:nvPicPr>
        <p:blipFill>
          <a:blip r:embed="rId2"/>
          <a:srcRect/>
          <a:stretch>
            <a:fillRect/>
          </a:stretch>
        </p:blipFill>
        <p:spPr bwMode="auto">
          <a:xfrm>
            <a:off x="500034" y="116632"/>
            <a:ext cx="8128000" cy="2428892"/>
          </a:xfrm>
          <a:prstGeom prst="rect">
            <a:avLst/>
          </a:prstGeom>
          <a:noFill/>
        </p:spPr>
      </p:pic>
    </p:spTree>
    <p:extLst>
      <p:ext uri="{BB962C8B-B14F-4D97-AF65-F5344CB8AC3E}">
        <p14:creationId xmlns:p14="http://schemas.microsoft.com/office/powerpoint/2010/main" val="28793896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a:xfrm>
            <a:off x="431540" y="2831252"/>
            <a:ext cx="8280920" cy="4026748"/>
          </a:xfrm>
        </p:spPr>
        <p:txBody>
          <a:bodyPr>
            <a:noAutofit/>
          </a:bodyPr>
          <a:lstStyle/>
          <a:p>
            <a:r>
              <a:rPr lang="el-GR" sz="1400" b="1" dirty="0">
                <a:solidFill>
                  <a:srgbClr val="FF0000"/>
                </a:solidFill>
                <a:latin typeface="Arial" pitchFamily="34" charset="0"/>
                <a:cs typeface="Arial" pitchFamily="34" charset="0"/>
              </a:rPr>
              <a:t>Ο Αρχιστράτηγος επέμβαινε προσωπικά μέχρι αυτοθυσίας σε όλες τις συμπλοκές, ακόμη και τις μικρότερες εναντίον των Τούρκων.</a:t>
            </a:r>
          </a:p>
          <a:p>
            <a:r>
              <a:rPr lang="el-GR" sz="1400" b="1" dirty="0">
                <a:solidFill>
                  <a:srgbClr val="FF0000"/>
                </a:solidFill>
                <a:latin typeface="Arial" pitchFamily="34" charset="0"/>
                <a:cs typeface="Arial" pitchFamily="34" charset="0"/>
              </a:rPr>
              <a:t>Σε μια μάχη στην περιοχή τού Πειραιά τη νύχτα της 22 Απριλίου 1827 τραυματίζεται βαριά και την άλλη ημέρα υπέκυψε στα τραύματά του.</a:t>
            </a:r>
          </a:p>
          <a:p>
            <a:r>
              <a:rPr lang="el-GR" sz="1400" b="1" dirty="0">
                <a:solidFill>
                  <a:srgbClr val="FF0000"/>
                </a:solidFill>
                <a:latin typeface="Arial" pitchFamily="34" charset="0"/>
                <a:cs typeface="Arial" pitchFamily="34" charset="0"/>
              </a:rPr>
              <a:t> Έχει διατυπωθεί η άποψη ότι ο θάνατος του Καραϊσκάκη οφειλόταν σε δολοφονική ενέργεια είτε με υποκίνηση των Άγγλων, που ήθελαν τον περιορισμό της Επανάστασης στην Πελοπόννησο, είτε του μεγάλου αντιπάλου του Αλέξανδρου Μαυροκορδάτου.</a:t>
            </a:r>
          </a:p>
          <a:p>
            <a:r>
              <a:rPr lang="el-GR" sz="1400" b="1" dirty="0">
                <a:solidFill>
                  <a:srgbClr val="FF0000"/>
                </a:solidFill>
                <a:latin typeface="Arial" pitchFamily="34" charset="0"/>
                <a:cs typeface="Arial" pitchFamily="34" charset="0"/>
              </a:rPr>
              <a:t>Αναφέρεται πως όταν ο Κολοκοτρώνης έμαθε τον θάνατο του Καραϊσκάκη "κάθισε σταυροπόδι" και μοιρολογούσε σαν γυναίκα.</a:t>
            </a:r>
          </a:p>
          <a:p>
            <a:r>
              <a:rPr lang="el-GR" sz="1400" b="1" dirty="0">
                <a:solidFill>
                  <a:srgbClr val="FF0000"/>
                </a:solidFill>
                <a:latin typeface="Arial" pitchFamily="34" charset="0"/>
                <a:cs typeface="Arial" pitchFamily="34" charset="0"/>
              </a:rPr>
              <a:t>Το έθνος θρήνησε το χαμό του ήρωα. Και δικαίως, διότι η απώλειά του υπήρξε ανεπανόρθωτη. Ο Καραϊσκάκης ήταν αδύνατος, φιλάσθενος (έπασχε από φυματίωση), μέτριος το ανάστημα. Αλλά είχε χαλύβδινη θέληση, δύναμη σκέψης και κριτικής και ιδιαίτερη ικανότητα στην ταχύτατη λήψη αποφάσεων και εκτέλεση αυτών. Με μία λέξη, ήταν ηγέτης. Άλλο ζήτημα αν, όπως έλεγε ο ίδιος, ο χαρακτήρας του τον έκανε να είναι άλλοτε άγγελος και άλλοτε διάβολος.</a:t>
            </a:r>
          </a:p>
        </p:txBody>
      </p:sp>
      <p:pic>
        <p:nvPicPr>
          <p:cNvPr id="2050" name="Picture 2" descr="C:\Users\vm257\OneDrive\Pictures\Γεώργιος Καραισκάκης 1.jpg"/>
          <p:cNvPicPr>
            <a:picLocks noChangeAspect="1" noChangeArrowheads="1"/>
          </p:cNvPicPr>
          <p:nvPr/>
        </p:nvPicPr>
        <p:blipFill>
          <a:blip r:embed="rId2"/>
          <a:srcRect/>
          <a:stretch>
            <a:fillRect/>
          </a:stretch>
        </p:blipFill>
        <p:spPr bwMode="auto">
          <a:xfrm>
            <a:off x="828675" y="0"/>
            <a:ext cx="7486650" cy="2714620"/>
          </a:xfrm>
          <a:prstGeom prst="rect">
            <a:avLst/>
          </a:prstGeom>
          <a:noFill/>
        </p:spPr>
      </p:pic>
    </p:spTree>
    <p:extLst>
      <p:ext uri="{BB962C8B-B14F-4D97-AF65-F5344CB8AC3E}">
        <p14:creationId xmlns:p14="http://schemas.microsoft.com/office/powerpoint/2010/main" val="3693581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000" b="1" dirty="0">
                <a:solidFill>
                  <a:srgbClr val="7030A0"/>
                </a:solidFill>
                <a:latin typeface="Arial" pitchFamily="34" charset="0"/>
                <a:cs typeface="Arial" pitchFamily="34" charset="0"/>
              </a:rPr>
              <a:t>«Κρατήσου Γιώργη να χαρείς» </a:t>
            </a:r>
            <a:br>
              <a:rPr lang="el-GR" sz="2000" b="1" dirty="0">
                <a:solidFill>
                  <a:srgbClr val="7030A0"/>
                </a:solidFill>
                <a:latin typeface="Arial" pitchFamily="34" charset="0"/>
                <a:cs typeface="Arial" pitchFamily="34" charset="0"/>
              </a:rPr>
            </a:br>
            <a:r>
              <a:rPr lang="el-GR" sz="2000" b="1" dirty="0">
                <a:solidFill>
                  <a:srgbClr val="7030A0"/>
                </a:solidFill>
                <a:latin typeface="Arial" pitchFamily="34" charset="0"/>
                <a:cs typeface="Arial" pitchFamily="34" charset="0"/>
              </a:rPr>
              <a:t>(Δημοτικό Τραγούδι </a:t>
            </a:r>
            <a:br>
              <a:rPr lang="el-GR" sz="2000" b="1" dirty="0">
                <a:solidFill>
                  <a:srgbClr val="7030A0"/>
                </a:solidFill>
                <a:latin typeface="Arial" pitchFamily="34" charset="0"/>
                <a:cs typeface="Arial" pitchFamily="34" charset="0"/>
              </a:rPr>
            </a:br>
            <a:r>
              <a:rPr lang="el-GR" sz="2000" b="1" dirty="0">
                <a:solidFill>
                  <a:srgbClr val="7030A0"/>
                </a:solidFill>
                <a:latin typeface="Arial" pitchFamily="34" charset="0"/>
                <a:cs typeface="Arial" pitchFamily="34" charset="0"/>
              </a:rPr>
              <a:t>αφιερωμένο στον Ήρωα</a:t>
            </a:r>
            <a:r>
              <a:rPr lang="el-GR" sz="2000" dirty="0">
                <a:solidFill>
                  <a:srgbClr val="7030A0"/>
                </a:solidFill>
                <a:latin typeface="Arial" pitchFamily="34" charset="0"/>
                <a:cs typeface="Arial" pitchFamily="34" charset="0"/>
              </a:rPr>
              <a:t>)</a:t>
            </a:r>
          </a:p>
        </p:txBody>
      </p:sp>
      <p:sp>
        <p:nvSpPr>
          <p:cNvPr id="3" name="Content Placeholder 2"/>
          <p:cNvSpPr>
            <a:spLocks noGrp="1"/>
          </p:cNvSpPr>
          <p:nvPr>
            <p:ph idx="1"/>
          </p:nvPr>
        </p:nvSpPr>
        <p:spPr/>
        <p:txBody>
          <a:bodyPr>
            <a:normAutofit fontScale="92500" lnSpcReduction="20000"/>
          </a:bodyPr>
          <a:lstStyle/>
          <a:p>
            <a:pPr>
              <a:buNone/>
            </a:pPr>
            <a:r>
              <a:rPr lang="el-GR" sz="1600" b="1" dirty="0">
                <a:solidFill>
                  <a:srgbClr val="C00000"/>
                </a:solidFill>
                <a:latin typeface="Arial" pitchFamily="34" charset="0"/>
                <a:cs typeface="Arial" pitchFamily="34" charset="0"/>
              </a:rPr>
              <a:t>Άιντε κρατήσου Γιώργη</a:t>
            </a:r>
          </a:p>
          <a:p>
            <a:pPr>
              <a:buNone/>
            </a:pPr>
            <a:r>
              <a:rPr lang="el-GR" sz="1600" b="1" dirty="0">
                <a:solidFill>
                  <a:srgbClr val="C00000"/>
                </a:solidFill>
                <a:latin typeface="Arial" pitchFamily="34" charset="0"/>
                <a:cs typeface="Arial" pitchFamily="34" charset="0"/>
              </a:rPr>
              <a:t>ώρε να χαρείς</a:t>
            </a:r>
          </a:p>
          <a:p>
            <a:pPr>
              <a:buNone/>
            </a:pPr>
            <a:r>
              <a:rPr lang="el-GR" sz="1600" b="1" dirty="0">
                <a:solidFill>
                  <a:srgbClr val="C00000"/>
                </a:solidFill>
                <a:latin typeface="Arial" pitchFamily="34" charset="0"/>
                <a:cs typeface="Arial" pitchFamily="34" charset="0"/>
              </a:rPr>
              <a:t>μη ρίχνεσαι ωρέ στη μάχη.</a:t>
            </a:r>
          </a:p>
          <a:p>
            <a:pPr>
              <a:buNone/>
            </a:pPr>
            <a:r>
              <a:rPr lang="el-GR" sz="1600" b="1" dirty="0">
                <a:solidFill>
                  <a:srgbClr val="C00000"/>
                </a:solidFill>
                <a:latin typeface="Arial" pitchFamily="34" charset="0"/>
                <a:cs typeface="Arial" pitchFamily="34" charset="0"/>
              </a:rPr>
              <a:t>Ποιο όνειρο είδα από βραδίς</a:t>
            </a:r>
          </a:p>
          <a:p>
            <a:pPr>
              <a:buNone/>
            </a:pPr>
            <a:r>
              <a:rPr lang="el-GR" sz="1600" b="1" dirty="0">
                <a:solidFill>
                  <a:srgbClr val="C00000"/>
                </a:solidFill>
                <a:latin typeface="Arial" pitchFamily="34" charset="0"/>
                <a:cs typeface="Arial" pitchFamily="34" charset="0"/>
              </a:rPr>
              <a:t>κακό πως θα σου λάχει.</a:t>
            </a:r>
          </a:p>
          <a:p>
            <a:pPr>
              <a:buNone/>
            </a:pPr>
            <a:endParaRPr lang="el-GR" sz="1600" b="1" dirty="0">
              <a:solidFill>
                <a:srgbClr val="C00000"/>
              </a:solidFill>
              <a:latin typeface="Arial" pitchFamily="34" charset="0"/>
              <a:cs typeface="Arial" pitchFamily="34" charset="0"/>
            </a:endParaRPr>
          </a:p>
          <a:p>
            <a:pPr>
              <a:buNone/>
            </a:pPr>
            <a:r>
              <a:rPr lang="el-GR" sz="1600" b="1" dirty="0">
                <a:solidFill>
                  <a:srgbClr val="C00000"/>
                </a:solidFill>
                <a:latin typeface="Arial" pitchFamily="34" charset="0"/>
                <a:cs typeface="Arial" pitchFamily="34" charset="0"/>
              </a:rPr>
              <a:t>΄Αιντε ένα γεράκι τριγύριζε</a:t>
            </a:r>
          </a:p>
          <a:p>
            <a:pPr>
              <a:buNone/>
            </a:pPr>
            <a:r>
              <a:rPr lang="el-GR" sz="1600" b="1" dirty="0">
                <a:solidFill>
                  <a:srgbClr val="C00000"/>
                </a:solidFill>
                <a:latin typeface="Arial" pitchFamily="34" charset="0"/>
                <a:cs typeface="Arial" pitchFamily="34" charset="0"/>
              </a:rPr>
              <a:t>στου Φάληρου τα μέρη,</a:t>
            </a:r>
          </a:p>
          <a:p>
            <a:pPr>
              <a:buNone/>
            </a:pPr>
            <a:r>
              <a:rPr lang="el-GR" sz="1600" b="1" dirty="0">
                <a:solidFill>
                  <a:srgbClr val="C00000"/>
                </a:solidFill>
                <a:latin typeface="Arial" pitchFamily="34" charset="0"/>
                <a:cs typeface="Arial" pitchFamily="34" charset="0"/>
              </a:rPr>
              <a:t>και σένα Γιώργη βίγλιζε</a:t>
            </a:r>
          </a:p>
          <a:p>
            <a:pPr>
              <a:buNone/>
            </a:pPr>
            <a:r>
              <a:rPr lang="el-GR" sz="1600" b="1" dirty="0">
                <a:solidFill>
                  <a:srgbClr val="C00000"/>
                </a:solidFill>
                <a:latin typeface="Arial" pitchFamily="34" charset="0"/>
                <a:cs typeface="Arial" pitchFamily="34" charset="0"/>
              </a:rPr>
              <a:t>σαν να ΄σουν περιστέρι.</a:t>
            </a:r>
          </a:p>
          <a:p>
            <a:pPr>
              <a:buNone/>
            </a:pPr>
            <a:endParaRPr lang="el-GR" sz="1600" b="1" dirty="0">
              <a:solidFill>
                <a:srgbClr val="C00000"/>
              </a:solidFill>
              <a:latin typeface="Arial" pitchFamily="34" charset="0"/>
              <a:cs typeface="Arial" pitchFamily="34" charset="0"/>
            </a:endParaRPr>
          </a:p>
          <a:p>
            <a:pPr>
              <a:buNone/>
            </a:pPr>
            <a:r>
              <a:rPr lang="el-GR" sz="1600" b="1" dirty="0">
                <a:solidFill>
                  <a:srgbClr val="C00000"/>
                </a:solidFill>
                <a:latin typeface="Arial" pitchFamily="34" charset="0"/>
                <a:cs typeface="Arial" pitchFamily="34" charset="0"/>
              </a:rPr>
              <a:t>Άιντε κρατήσου και άντρε</a:t>
            </a:r>
          </a:p>
          <a:p>
            <a:pPr>
              <a:buNone/>
            </a:pPr>
            <a:r>
              <a:rPr lang="el-GR" sz="1600" b="1" dirty="0">
                <a:solidFill>
                  <a:srgbClr val="C00000"/>
                </a:solidFill>
                <a:latin typeface="Arial" pitchFamily="34" charset="0"/>
                <a:cs typeface="Arial" pitchFamily="34" charset="0"/>
              </a:rPr>
              <a:t>ωρέ βρε Στρατηγέ,</a:t>
            </a:r>
          </a:p>
          <a:p>
            <a:pPr>
              <a:buNone/>
            </a:pPr>
            <a:r>
              <a:rPr lang="el-GR" sz="1600" b="1" dirty="0">
                <a:solidFill>
                  <a:srgbClr val="C00000"/>
                </a:solidFill>
                <a:latin typeface="Arial" pitchFamily="34" charset="0"/>
                <a:cs typeface="Arial" pitchFamily="34" charset="0"/>
              </a:rPr>
              <a:t>η Ρούμελη ωρέ μην κλάψει.</a:t>
            </a:r>
          </a:p>
          <a:p>
            <a:pPr>
              <a:buNone/>
            </a:pPr>
            <a:r>
              <a:rPr lang="el-GR" sz="1600" b="1" dirty="0">
                <a:solidFill>
                  <a:srgbClr val="C00000"/>
                </a:solidFill>
                <a:latin typeface="Arial" pitchFamily="34" charset="0"/>
                <a:cs typeface="Arial" pitchFamily="34" charset="0"/>
              </a:rPr>
              <a:t>Και ο αγώνας σταβραητέ</a:t>
            </a:r>
          </a:p>
          <a:p>
            <a:pPr>
              <a:buNone/>
            </a:pPr>
            <a:r>
              <a:rPr lang="el-GR" sz="1600" b="1" dirty="0">
                <a:solidFill>
                  <a:srgbClr val="C00000"/>
                </a:solidFill>
                <a:latin typeface="Arial" pitchFamily="34" charset="0"/>
                <a:cs typeface="Arial" pitchFamily="34" charset="0"/>
              </a:rPr>
              <a:t>Στα μαύρα και τα βάψει.</a:t>
            </a:r>
          </a:p>
          <a:p>
            <a:pPr>
              <a:buNone/>
            </a:pPr>
            <a:endParaRPr lang="el-GR" sz="1400" dirty="0">
              <a:latin typeface="Arial" pitchFamily="34" charset="0"/>
              <a:cs typeface="Arial" pitchFamily="34" charset="0"/>
            </a:endParaRPr>
          </a:p>
          <a:p>
            <a:pPr>
              <a:buNone/>
            </a:pPr>
            <a:r>
              <a:rPr lang="en-US" sz="1400" dirty="0">
                <a:latin typeface="Arial" pitchFamily="34" charset="0"/>
                <a:cs typeface="Arial" pitchFamily="34" charset="0"/>
              </a:rPr>
              <a:t>Link: </a:t>
            </a:r>
            <a:r>
              <a:rPr lang="en-US" sz="1700" b="1" dirty="0">
                <a:latin typeface="Arial" pitchFamily="34" charset="0"/>
                <a:cs typeface="Arial" pitchFamily="34" charset="0"/>
                <a:hlinkClick r:id="rId2"/>
              </a:rPr>
              <a:t>https://youtu.be/exowEny2l8M</a:t>
            </a:r>
            <a:endParaRPr lang="el-GR" sz="1700" b="1" dirty="0">
              <a:latin typeface="Arial" pitchFamily="34" charset="0"/>
              <a:cs typeface="Arial" pitchFamily="34" charset="0"/>
            </a:endParaRPr>
          </a:p>
        </p:txBody>
      </p:sp>
    </p:spTree>
    <p:extLst>
      <p:ext uri="{BB962C8B-B14F-4D97-AF65-F5344CB8AC3E}">
        <p14:creationId xmlns:p14="http://schemas.microsoft.com/office/powerpoint/2010/main" val="29388562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Autofit/>
          </a:bodyPr>
          <a:lstStyle/>
          <a:p>
            <a:r>
              <a:rPr lang="el-GR" sz="2800" b="1" dirty="0">
                <a:solidFill>
                  <a:srgbClr val="7030A0"/>
                </a:solidFill>
              </a:rPr>
              <a:t>ΓΙΑ ΤΗΝ ΠΑΡΟΥΣΙΑΣΗ ΕΡΓΑΣΤΗΚΑΝ</a:t>
            </a:r>
          </a:p>
        </p:txBody>
      </p:sp>
      <p:sp>
        <p:nvSpPr>
          <p:cNvPr id="3" name="Content Placeholder 2"/>
          <p:cNvSpPr>
            <a:spLocks noGrp="1"/>
          </p:cNvSpPr>
          <p:nvPr>
            <p:ph idx="1"/>
          </p:nvPr>
        </p:nvSpPr>
        <p:spPr>
          <a:xfrm>
            <a:off x="467544" y="908720"/>
            <a:ext cx="8219256" cy="5217443"/>
          </a:xfrm>
        </p:spPr>
        <p:txBody>
          <a:bodyPr>
            <a:normAutofit fontScale="92500" lnSpcReduction="20000"/>
          </a:bodyPr>
          <a:lstStyle/>
          <a:p>
            <a:r>
              <a:rPr lang="el-GR" dirty="0">
                <a:solidFill>
                  <a:srgbClr val="C00000"/>
                </a:solidFill>
              </a:rPr>
              <a:t>Παρακευάκη Μαριλένα</a:t>
            </a:r>
          </a:p>
          <a:p>
            <a:r>
              <a:rPr lang="el-GR" dirty="0">
                <a:solidFill>
                  <a:srgbClr val="C00000"/>
                </a:solidFill>
              </a:rPr>
              <a:t>Πετράκης  Βασίλης</a:t>
            </a:r>
          </a:p>
          <a:p>
            <a:r>
              <a:rPr lang="el-GR" dirty="0">
                <a:solidFill>
                  <a:srgbClr val="C00000"/>
                </a:solidFill>
              </a:rPr>
              <a:t>Ρούτη  Τατιάνα</a:t>
            </a:r>
          </a:p>
          <a:p>
            <a:r>
              <a:rPr lang="el-GR">
                <a:solidFill>
                  <a:srgbClr val="C00000"/>
                </a:solidFill>
              </a:rPr>
              <a:t>Τούπα  Zωή</a:t>
            </a:r>
            <a:endParaRPr lang="el-GR" dirty="0">
              <a:solidFill>
                <a:srgbClr val="C00000"/>
              </a:solidFill>
            </a:endParaRPr>
          </a:p>
          <a:p>
            <a:r>
              <a:rPr lang="el-GR" dirty="0">
                <a:solidFill>
                  <a:srgbClr val="C00000"/>
                </a:solidFill>
              </a:rPr>
              <a:t>Τσιρμπίνη  Μαριλένα</a:t>
            </a:r>
          </a:p>
          <a:p>
            <a:r>
              <a:rPr lang="el-GR" dirty="0">
                <a:solidFill>
                  <a:srgbClr val="C00000"/>
                </a:solidFill>
              </a:rPr>
              <a:t>Φλώκου Ειρήνη</a:t>
            </a:r>
          </a:p>
          <a:p>
            <a:r>
              <a:rPr lang="el-GR" dirty="0">
                <a:solidFill>
                  <a:srgbClr val="C00000"/>
                </a:solidFill>
              </a:rPr>
              <a:t>Φωκά Αλεξάνδρα</a:t>
            </a:r>
          </a:p>
          <a:p>
            <a:r>
              <a:rPr lang="el-GR" dirty="0">
                <a:solidFill>
                  <a:srgbClr val="C00000"/>
                </a:solidFill>
              </a:rPr>
              <a:t>Φωσκόλου Υρώ</a:t>
            </a:r>
          </a:p>
          <a:p>
            <a:r>
              <a:rPr lang="el-GR" dirty="0">
                <a:solidFill>
                  <a:srgbClr val="C00000"/>
                </a:solidFill>
              </a:rPr>
              <a:t>Χατζηθεοδωρίδου Θένια</a:t>
            </a:r>
          </a:p>
          <a:p>
            <a:r>
              <a:rPr lang="el-GR" dirty="0">
                <a:solidFill>
                  <a:srgbClr val="C00000"/>
                </a:solidFill>
              </a:rPr>
              <a:t>Ψαρράκης Χαράλαμπος</a:t>
            </a:r>
          </a:p>
          <a:p>
            <a:r>
              <a:rPr lang="el-GR" dirty="0">
                <a:solidFill>
                  <a:srgbClr val="C00000"/>
                </a:solidFill>
              </a:rPr>
              <a:t>Mουταφίδης Παύλος</a:t>
            </a:r>
          </a:p>
        </p:txBody>
      </p:sp>
    </p:spTree>
    <p:extLst>
      <p:ext uri="{BB962C8B-B14F-4D97-AF65-F5344CB8AC3E}">
        <p14:creationId xmlns:p14="http://schemas.microsoft.com/office/powerpoint/2010/main" val="104617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8229600" cy="1143000"/>
          </a:xfrm>
        </p:spPr>
        <p:txBody>
          <a:bodyPr>
            <a:normAutofit/>
          </a:bodyPr>
          <a:lstStyle/>
          <a:p>
            <a:r>
              <a:rPr lang="el-GR" sz="3200" b="1" dirty="0">
                <a:solidFill>
                  <a:srgbClr val="C00000"/>
                </a:solidFill>
              </a:rPr>
              <a:t>ΠΑΡΑΔΟΣΙΑΚΑ ΜΟΥΣΙΚΑ ΟΡΓΑΝΑ</a:t>
            </a:r>
          </a:p>
        </p:txBody>
      </p:sp>
      <p:sp>
        <p:nvSpPr>
          <p:cNvPr id="3" name="Rectangle 2"/>
          <p:cNvSpPr/>
          <p:nvPr/>
        </p:nvSpPr>
        <p:spPr>
          <a:xfrm>
            <a:off x="179512" y="1052736"/>
            <a:ext cx="4680520" cy="5632311"/>
          </a:xfrm>
          <a:prstGeom prst="rect">
            <a:avLst/>
          </a:prstGeom>
        </p:spPr>
        <p:txBody>
          <a:bodyPr wrap="square">
            <a:spAutoFit/>
          </a:bodyPr>
          <a:lstStyle/>
          <a:p>
            <a:pPr marL="494100" indent="-457200">
              <a:buAutoNum type="arabicPeriod"/>
            </a:pPr>
            <a:r>
              <a:rPr lang="el-GR" sz="2000" b="1" dirty="0">
                <a:solidFill>
                  <a:srgbClr val="C00000"/>
                </a:solidFill>
                <a:latin typeface="Calibri" panose="020F0502020204030204" pitchFamily="34" charset="0"/>
                <a:cs typeface="Times New Roman" panose="02020603050405020304" pitchFamily="18" charset="0"/>
              </a:rPr>
              <a:t>Έγχορδα</a:t>
            </a:r>
            <a:r>
              <a:rPr lang="el-GR" sz="2000" b="1" dirty="0">
                <a:solidFill>
                  <a:schemeClr val="accent4">
                    <a:lumMod val="50000"/>
                  </a:schemeClr>
                </a:solidFill>
                <a:latin typeface="Calibri" panose="020F0502020204030204" pitchFamily="34" charset="0"/>
                <a:cs typeface="Times New Roman" panose="02020603050405020304" pitchFamily="18" charset="0"/>
              </a:rPr>
              <a:t>: λαούτο, ταμπουράς, βιολί, λύρες (αχλαδόσχημη -«Κρητική», φιαλόσχημη, Ποντιακή ή Θρακιώτικη -«κεμεντζές»), σαντούρι, κανονάκι, ούτι, μπουζούκι και μπαγλαμάς(οικογένεια ταμπουράδων)</a:t>
            </a:r>
          </a:p>
          <a:p>
            <a:pPr marL="494100" indent="-457200">
              <a:buAutoNum type="arabicPeriod"/>
            </a:pPr>
            <a:r>
              <a:rPr lang="el-GR" sz="2000" b="1" dirty="0">
                <a:solidFill>
                  <a:srgbClr val="C00000"/>
                </a:solidFill>
                <a:latin typeface="Calibri" panose="020F0502020204030204" pitchFamily="34" charset="0"/>
                <a:cs typeface="Times New Roman" panose="02020603050405020304" pitchFamily="18" charset="0"/>
              </a:rPr>
              <a:t>Αερόφωνα</a:t>
            </a:r>
            <a:r>
              <a:rPr lang="el-GR" sz="2000" b="1" dirty="0">
                <a:solidFill>
                  <a:schemeClr val="accent4">
                    <a:lumMod val="50000"/>
                  </a:schemeClr>
                </a:solidFill>
                <a:latin typeface="Calibri" panose="020F0502020204030204" pitchFamily="34" charset="0"/>
                <a:cs typeface="Times New Roman" panose="02020603050405020304" pitchFamily="18" charset="0"/>
              </a:rPr>
              <a:t>: κλαρίνο, φλογέρα, ζουρνάς, σουραύλι, τσαμπούκα (ή αλλιώς λέγεται ασκομαντούρα στην Κρήτη .</a:t>
            </a:r>
          </a:p>
          <a:p>
            <a:pPr marL="494100" indent="-457200">
              <a:buAutoNum type="arabicPeriod"/>
            </a:pPr>
            <a:r>
              <a:rPr lang="el-GR" sz="2000" b="1" dirty="0">
                <a:solidFill>
                  <a:srgbClr val="C00000"/>
                </a:solidFill>
                <a:latin typeface="Calibri" panose="020F0502020204030204" pitchFamily="34" charset="0"/>
                <a:cs typeface="Times New Roman" panose="02020603050405020304" pitchFamily="18" charset="0"/>
              </a:rPr>
              <a:t>Κρουστά</a:t>
            </a:r>
            <a:r>
              <a:rPr lang="el-GR" sz="2000" b="1" dirty="0">
                <a:solidFill>
                  <a:schemeClr val="accent4">
                    <a:lumMod val="50000"/>
                  </a:schemeClr>
                </a:solidFill>
                <a:latin typeface="Calibri" panose="020F0502020204030204" pitchFamily="34" charset="0"/>
                <a:cs typeface="Times New Roman" panose="02020603050405020304" pitchFamily="18" charset="0"/>
              </a:rPr>
              <a:t>: νταούλι, ντέφι (νταιρές), τουμπελέκι (νταραμπούκα ή στάμνα), τουμπί ή τουμπάκι (μικρό τύμπανο), ζήλια κ.ά.  άσκαυλοι (τσαμπούνες –από τη λέξη συμφωνία-, ασκομαντούρες, γκάιντα). </a:t>
            </a:r>
            <a:endParaRPr lang="en-US" sz="2000" b="1" dirty="0">
              <a:solidFill>
                <a:schemeClr val="accent4">
                  <a:lumMod val="50000"/>
                </a:schemeClr>
              </a:solidFill>
              <a:latin typeface="Calibri" panose="020F0502020204030204" pitchFamily="34" charset="0"/>
              <a:cs typeface="Times New Roman" panose="02020603050405020304" pitchFamily="18" charset="0"/>
            </a:endParaRPr>
          </a:p>
        </p:txBody>
      </p:sp>
      <p:pic>
        <p:nvPicPr>
          <p:cNvPr id="4" name="Θέση περιεχομένου 5"/>
          <p:cNvPicPr>
            <a:picLocks noChangeAspect="1"/>
          </p:cNvPicPr>
          <p:nvPr/>
        </p:nvPicPr>
        <p:blipFill>
          <a:blip r:embed="rId2"/>
          <a:stretch>
            <a:fillRect/>
          </a:stretch>
        </p:blipFill>
        <p:spPr>
          <a:xfrm>
            <a:off x="4716016" y="1401792"/>
            <a:ext cx="4281074" cy="4536367"/>
          </a:xfrm>
          <a:prstGeom prst="rect">
            <a:avLst/>
          </a:prstGeom>
        </p:spPr>
      </p:pic>
    </p:spTree>
    <p:extLst>
      <p:ext uri="{BB962C8B-B14F-4D97-AF65-F5344CB8AC3E}">
        <p14:creationId xmlns:p14="http://schemas.microsoft.com/office/powerpoint/2010/main" val="3756678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fontScale="90000"/>
          </a:bodyPr>
          <a:lstStyle/>
          <a:p>
            <a:r>
              <a:rPr lang="el-GR" b="1" dirty="0">
                <a:solidFill>
                  <a:srgbClr val="C00000"/>
                </a:solidFill>
                <a:latin typeface="Calibri" panose="020F0502020204030204" pitchFamily="34" charset="0"/>
                <a:cs typeface="Times New Roman" panose="02020603050405020304" pitchFamily="18" charset="0"/>
              </a:rPr>
              <a:t>Δημοτικά τραγούδια από γυναίκες .</a:t>
            </a:r>
            <a:endParaRPr lang="el-GR" b="1" dirty="0">
              <a:solidFill>
                <a:srgbClr val="C00000"/>
              </a:solidFill>
              <a:latin typeface="Calibri" panose="020F0502020204030204" pitchFamily="34" charset="0"/>
            </a:endParaRPr>
          </a:p>
        </p:txBody>
      </p:sp>
      <p:sp>
        <p:nvSpPr>
          <p:cNvPr id="3" name="Rectangle 2"/>
          <p:cNvSpPr/>
          <p:nvPr/>
        </p:nvSpPr>
        <p:spPr>
          <a:xfrm>
            <a:off x="0" y="1305342"/>
            <a:ext cx="9036496" cy="3754874"/>
          </a:xfrm>
          <a:prstGeom prst="rect">
            <a:avLst/>
          </a:prstGeom>
        </p:spPr>
        <p:txBody>
          <a:bodyPr wrap="square">
            <a:spAutoFit/>
          </a:bodyPr>
          <a:lstStyle/>
          <a:p>
            <a:pPr>
              <a:buClr>
                <a:schemeClr val="accent2"/>
              </a:buClr>
              <a:buSzPct val="92000"/>
            </a:pPr>
            <a:r>
              <a:rPr lang="el-GR" sz="2000" b="1" dirty="0">
                <a:latin typeface="Calibri" panose="020F0502020204030204" pitchFamily="34" charset="0"/>
                <a:cs typeface="Times New Roman" panose="02020603050405020304" pitchFamily="18" charset="0"/>
              </a:rPr>
              <a:t>Το λαλούδι της </a:t>
            </a:r>
            <a:r>
              <a:rPr lang="en-US" sz="2000" b="1" dirty="0">
                <a:latin typeface="Calibri" panose="020F0502020204030204" pitchFamily="34" charset="0"/>
                <a:cs typeface="Times New Roman" panose="02020603050405020304" pitchFamily="18" charset="0"/>
              </a:rPr>
              <a:t>M</a:t>
            </a:r>
            <a:r>
              <a:rPr lang="el-GR" sz="2000" b="1" dirty="0">
                <a:latin typeface="Calibri" panose="020F0502020204030204" pitchFamily="34" charset="0"/>
                <a:cs typeface="Times New Roman" panose="02020603050405020304" pitchFamily="18" charset="0"/>
              </a:rPr>
              <a:t>ονομπασιάς Δόμνα Σαμίου .</a:t>
            </a:r>
            <a:r>
              <a:rPr lang="en-US" sz="2000" b="1" dirty="0">
                <a:latin typeface="Calibri" panose="020F0502020204030204" pitchFamily="34" charset="0"/>
                <a:cs typeface="Times New Roman" panose="02020603050405020304" pitchFamily="18" charset="0"/>
              </a:rPr>
              <a:t> </a:t>
            </a:r>
            <a:endParaRPr lang="el-GR" sz="2000" b="1" dirty="0">
              <a:latin typeface="Calibri" panose="020F0502020204030204" pitchFamily="34" charset="0"/>
              <a:cs typeface="Times New Roman" panose="02020603050405020304" pitchFamily="18" charset="0"/>
            </a:endParaRPr>
          </a:p>
          <a:p>
            <a:pPr>
              <a:buClr>
                <a:schemeClr val="accent2"/>
              </a:buClr>
              <a:buSzPct val="92000"/>
            </a:pPr>
            <a:r>
              <a:rPr lang="en-US" sz="2000" b="1" dirty="0">
                <a:latin typeface="Calibri" panose="020F0502020204030204" pitchFamily="34" charset="0"/>
                <a:cs typeface="Times New Roman" panose="02020603050405020304" pitchFamily="18" charset="0"/>
                <a:hlinkClick r:id="rId2"/>
              </a:rPr>
              <a:t>https://www.domnasamiou.gr/resources/audio/s276_laloudi_tis_monobasias.mp3</a:t>
            </a:r>
            <a:endParaRPr lang="el-GR" sz="2000" b="1" dirty="0">
              <a:latin typeface="Calibri" panose="020F0502020204030204" pitchFamily="34" charset="0"/>
              <a:cs typeface="Times New Roman" panose="02020603050405020304" pitchFamily="18" charset="0"/>
            </a:endParaRPr>
          </a:p>
          <a:p>
            <a:pPr>
              <a:buClr>
                <a:schemeClr val="accent2"/>
              </a:buClr>
              <a:buSzPct val="92000"/>
            </a:pPr>
            <a:endParaRPr lang="el-GR" sz="2000" b="1" dirty="0">
              <a:latin typeface="Calibri" panose="020F0502020204030204" pitchFamily="34" charset="0"/>
              <a:cs typeface="Times New Roman" panose="02020603050405020304" pitchFamily="18" charset="0"/>
            </a:endParaRPr>
          </a:p>
          <a:p>
            <a:pPr>
              <a:buClr>
                <a:schemeClr val="accent2"/>
              </a:buClr>
              <a:buSzPct val="92000"/>
            </a:pPr>
            <a:r>
              <a:rPr lang="el-GR" sz="2000" b="1" dirty="0">
                <a:latin typeface="Calibri" panose="020F0502020204030204" pitchFamily="34" charset="0"/>
                <a:cs typeface="Times New Roman" panose="02020603050405020304" pitchFamily="18" charset="0"/>
              </a:rPr>
              <a:t>Χαρά που το 'χουν τα βουνά . </a:t>
            </a:r>
            <a:r>
              <a:rPr lang="en-US" b="1" dirty="0">
                <a:latin typeface="Calibri" panose="020F0502020204030204" pitchFamily="34" charset="0"/>
                <a:cs typeface="Times New Roman" panose="02020603050405020304" pitchFamily="18" charset="0"/>
                <a:hlinkClick r:id="rId3"/>
              </a:rPr>
              <a:t>https://www.domnasamiou.gr/resources/audio/d25_07_hara_pou_to_houn_ta_vouna.mp3</a:t>
            </a:r>
            <a:r>
              <a:rPr lang="el-GR" b="1" dirty="0">
                <a:latin typeface="Calibri" panose="020F0502020204030204" pitchFamily="34" charset="0"/>
                <a:cs typeface="Times New Roman" panose="02020603050405020304" pitchFamily="18" charset="0"/>
              </a:rPr>
              <a:t> </a:t>
            </a:r>
            <a:r>
              <a:rPr lang="el-GR" sz="2000" b="1" dirty="0">
                <a:latin typeface="Calibri" panose="020F0502020204030204" pitchFamily="34" charset="0"/>
                <a:cs typeface="Times New Roman" panose="02020603050405020304" pitchFamily="18" charset="0"/>
              </a:rPr>
              <a:t>από την δημοτική χορωδία μουσικής της Δόμνας Σαμίου .</a:t>
            </a:r>
          </a:p>
          <a:p>
            <a:pPr>
              <a:buClr>
                <a:schemeClr val="accent2"/>
              </a:buClr>
              <a:buSzPct val="92000"/>
            </a:pPr>
            <a:endParaRPr lang="el-GR" sz="2000" b="1" dirty="0">
              <a:latin typeface="Calibri" panose="020F0502020204030204" pitchFamily="34" charset="0"/>
              <a:cs typeface="Times New Roman" panose="02020603050405020304" pitchFamily="18" charset="0"/>
            </a:endParaRPr>
          </a:p>
          <a:p>
            <a:pPr>
              <a:buClr>
                <a:schemeClr val="accent2"/>
              </a:buClr>
              <a:buSzPct val="92000"/>
            </a:pPr>
            <a:r>
              <a:rPr lang="el-GR" sz="2000" b="1" dirty="0">
                <a:latin typeface="Calibri" panose="020F0502020204030204" pitchFamily="34" charset="0"/>
                <a:cs typeface="Times New Roman" panose="02020603050405020304" pitchFamily="18" charset="0"/>
              </a:rPr>
              <a:t>Μια κόρη τ' απεφάσισε. Τραγούδι Δόμνα Σαμίου. </a:t>
            </a:r>
            <a:r>
              <a:rPr lang="en-US" b="1" dirty="0">
                <a:latin typeface="Calibri" panose="020F0502020204030204" pitchFamily="34" charset="0"/>
                <a:cs typeface="Times New Roman" panose="02020603050405020304" pitchFamily="18" charset="0"/>
                <a:hlinkClick r:id="rId4"/>
              </a:rPr>
              <a:t>https://www.domnasamiou.gr/resources/audio/19820320_01_mia_kori_t_apefasise.mp3</a:t>
            </a:r>
            <a:endParaRPr lang="el-GR" sz="2000" b="1" dirty="0">
              <a:latin typeface="Calibri" panose="020F0502020204030204" pitchFamily="34" charset="0"/>
              <a:cs typeface="Times New Roman" panose="02020603050405020304" pitchFamily="18" charset="0"/>
            </a:endParaRPr>
          </a:p>
          <a:p>
            <a:pPr>
              <a:buClr>
                <a:schemeClr val="accent2"/>
              </a:buClr>
              <a:buSzPct val="92000"/>
            </a:pPr>
            <a:endParaRPr lang="el-GR" sz="2000" b="1" dirty="0">
              <a:latin typeface="Calibri" panose="020F0502020204030204" pitchFamily="34" charset="0"/>
              <a:cs typeface="Times New Roman" panose="02020603050405020304" pitchFamily="18" charset="0"/>
            </a:endParaRPr>
          </a:p>
          <a:p>
            <a:pPr>
              <a:buClr>
                <a:schemeClr val="accent2"/>
              </a:buClr>
              <a:buSzPct val="92000"/>
            </a:pPr>
            <a:r>
              <a:rPr lang="el-GR" sz="2000" b="1" dirty="0">
                <a:latin typeface="Calibri" panose="020F0502020204030204" pitchFamily="34" charset="0"/>
                <a:cs typeface="Times New Roman" panose="02020603050405020304" pitchFamily="18" charset="0"/>
              </a:rPr>
              <a:t>Του Κανάρη. Στο τραγούδι η Θάλεια Σπανού. </a:t>
            </a:r>
            <a:r>
              <a:rPr lang="en-US" sz="2000" b="1" dirty="0">
                <a:latin typeface="Calibri" panose="020F0502020204030204" pitchFamily="34" charset="0"/>
                <a:cs typeface="Times New Roman" panose="02020603050405020304" pitchFamily="18" charset="0"/>
                <a:hlinkClick r:id="rId5"/>
              </a:rPr>
              <a:t>https://www.domnasamiou.gr/resources/audio/19820320_02_tou_kanari.mp3</a:t>
            </a:r>
            <a:endParaRPr lang="el-GR" sz="2000" b="1"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6534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065" y="620688"/>
            <a:ext cx="7488831"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47664" y="1844824"/>
            <a:ext cx="6638925" cy="2123658"/>
          </a:xfrm>
          <a:prstGeom prst="rect">
            <a:avLst/>
          </a:prstGeom>
        </p:spPr>
        <p:txBody>
          <a:bodyPr wrap="square">
            <a:spAutoFit/>
          </a:bodyPr>
          <a:lstStyle/>
          <a:p>
            <a:endParaRPr lang="el-GR" sz="4400" dirty="0">
              <a:solidFill>
                <a:srgbClr val="FFFFFF"/>
              </a:solidFill>
            </a:endParaRPr>
          </a:p>
          <a:p>
            <a:r>
              <a:rPr lang="el-GR" sz="4400" dirty="0">
                <a:solidFill>
                  <a:srgbClr val="FFFFFF"/>
                </a:solidFill>
              </a:rPr>
              <a:t>Γυναίκες ηρωίδες της επανάστασης του 1821</a:t>
            </a:r>
            <a:endParaRPr lang="el-GR" sz="4400" dirty="0"/>
          </a:p>
        </p:txBody>
      </p:sp>
    </p:spTree>
    <p:extLst>
      <p:ext uri="{BB962C8B-B14F-4D97-AF65-F5344CB8AC3E}">
        <p14:creationId xmlns:p14="http://schemas.microsoft.com/office/powerpoint/2010/main" val="2962697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1806</TotalTime>
  <Words>7327</Words>
  <Application>Microsoft Office PowerPoint</Application>
  <PresentationFormat>Προβολή στην οθόνη (4:3)</PresentationFormat>
  <Paragraphs>340</Paragraphs>
  <Slides>65</Slides>
  <Notes>3</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65</vt:i4>
      </vt:variant>
    </vt:vector>
  </HeadingPairs>
  <TitlesOfParts>
    <vt:vector size="70" baseType="lpstr">
      <vt:lpstr>Arial</vt:lpstr>
      <vt:lpstr>Calibri</vt:lpstr>
      <vt:lpstr>Segoe UI</vt:lpstr>
      <vt:lpstr>Times New Roman</vt:lpstr>
      <vt:lpstr>Office Theme</vt:lpstr>
      <vt:lpstr>Παρουσίαση του PowerPoint</vt:lpstr>
      <vt:lpstr>Το ελληνικό δημοτικό τραγούδι .</vt:lpstr>
      <vt:lpstr>Παρουσίαση του PowerPoint</vt:lpstr>
      <vt:lpstr>Παρουσίαση του PowerPoint</vt:lpstr>
      <vt:lpstr>Παρουσίαση του PowerPoint</vt:lpstr>
      <vt:lpstr>Παρουσίαση του PowerPoint</vt:lpstr>
      <vt:lpstr>ΠΑΡΑΔΟΣΙΑΚΑ ΜΟΥΣΙΚΑ ΟΡΓΑΝΑ</vt:lpstr>
      <vt:lpstr>Δημοτικά τραγούδια από γυναίκες .</vt:lpstr>
      <vt:lpstr>Παρουσίαση του PowerPoint</vt:lpstr>
      <vt:lpstr>Δέσπω Μπότση </vt:lpstr>
      <vt:lpstr>Παρουσίαση του PowerPoint</vt:lpstr>
      <vt:lpstr>Παρουσίαση του PowerPoint</vt:lpstr>
      <vt:lpstr>ΔΗΜΟΤΙΚΟ ΤΗΣ ΔΕΣΠΩΣ</vt:lpstr>
      <vt:lpstr>Χάιδω Σέχου</vt:lpstr>
      <vt:lpstr>                       ΔΗΜΟΤΙΚΟ ΤΡΑΓΟΥΔΙ</vt:lpstr>
      <vt:lpstr>H Τζαβέλαινα  </vt:lpstr>
      <vt:lpstr>Παρουσίαση του PowerPoint</vt:lpstr>
      <vt:lpstr>Παρουσίαση του PowerPoint</vt:lpstr>
      <vt:lpstr>Παρουσίαση του PowerPoint</vt:lpstr>
      <vt:lpstr>Η ΜΑΧΗ ΤΟΥ ΔΥΡΡΟΥ</vt:lpstr>
      <vt:lpstr>Ο ΕΘΝΙΚΟΣ  ΔΙΧΑΣΜΟΣ ΣΕ ΟΛΟ ΤΟΥ ΤΟ ΜΕΓΑΛΕΙΟ </vt:lpstr>
      <vt:lpstr>Παρουσίαση του PowerPoint</vt:lpstr>
      <vt:lpstr>Η ΑΠΑΝΤΗΣΗ ΤΩΝ ΜΑΝΙΑΤΩΝ</vt:lpstr>
      <vt:lpstr>Παρουσίαση του PowerPoint</vt:lpstr>
      <vt:lpstr>Παρουσίαση του PowerPoint</vt:lpstr>
      <vt:lpstr>ΔΗΜΟΤΙΚΟ ΤΡΑΓΟΥΔΙ ΓΙΑ ΤΙΣ ΜΑΝΙΑΤΙΣΣΕΣ</vt:lpstr>
      <vt:lpstr>Παρουσίαση του PowerPoint</vt:lpstr>
      <vt:lpstr>Παρουσίαση του PowerPoint</vt:lpstr>
      <vt:lpstr>ΜΑΝΤΩ ΜΑΥΡΟΓΕΝΟΥΣ</vt:lpstr>
      <vt:lpstr>Παρουσίαση του PowerPoint</vt:lpstr>
      <vt:lpstr>Παρουσίαση του PowerPoint</vt:lpstr>
      <vt:lpstr>Παρουσίαση του PowerPoint</vt:lpstr>
      <vt:lpstr>Παρουσίαση του PowerPoint</vt:lpstr>
      <vt:lpstr>Ο ΧΟΡΟΣ ΤΟΥ ΖΑΛΟΓΓΟΥ</vt:lpstr>
      <vt:lpstr>Χορός Ζαλόγγου.</vt:lpstr>
      <vt:lpstr>Παρουσίαση του PowerPoint</vt:lpstr>
      <vt:lpstr>Δημοτικό τραγούδι </vt:lpstr>
      <vt:lpstr>Παρουσίαση του PowerPoint</vt:lpstr>
      <vt:lpstr>ΜΠΟΥΜΠΟΥΛΙΝΑ</vt:lpstr>
      <vt:lpstr>Παρουσίαση του PowerPoint</vt:lpstr>
      <vt:lpstr>Παρουσίαση του PowerPoint</vt:lpstr>
      <vt:lpstr>Παρουσίαση του PowerPoint</vt:lpstr>
      <vt:lpstr>Παρουσίαση του PowerPoint</vt:lpstr>
      <vt:lpstr>ΛΕΝΩ ΜΠΟΤΣΑΡΗ (1785-1804)</vt:lpstr>
      <vt:lpstr>Παρουσίαση του PowerPoint</vt:lpstr>
      <vt:lpstr>Παρουσίαση του PowerPoint</vt:lpstr>
      <vt:lpstr>Παρουσίαση του PowerPoint</vt:lpstr>
      <vt:lpstr>Δημοτικό τραγούδι της Λένως του Μπότσαρη</vt:lpstr>
      <vt:lpstr>Τραγούδια για ήρωες του έθνους</vt:lpstr>
      <vt:lpstr>Δημήτρης Ψαριανός: Του Θοδωρή Κολοκοτρώνη (από το LP «Στ’ Ουρανού τα Περιβόλια», Lyra, 1975) Μουσική: Γιώργος Κοντογιώργος, στίχοι: Γιάννης Κακουλίδης </vt:lpstr>
      <vt:lpstr>Γιώργος Ζωγράφος: Νάτανε το ’21 (από το single «Να ’τανε το ’21 / Η γοργόνα», Lyra, 1970) Μουσική: Σταύρος Κουγιουμτζής, στίχοι: Σώτια Τσώτου</vt:lpstr>
      <vt:lpstr>ΣΤΙΧΟΙ</vt:lpstr>
      <vt:lpstr>          ΑΘΑΝΑΣΙΟΣ ΔΙΑΚΟΣ</vt:lpstr>
      <vt:lpstr>Παρουσίαση του PowerPoint</vt:lpstr>
      <vt:lpstr>Παρουσίαση του PowerPoint</vt:lpstr>
      <vt:lpstr> Ο Θάνατος του Διάκου </vt:lpstr>
      <vt:lpstr>Παρουσίαση του PowerPoint</vt:lpstr>
      <vt:lpstr>Παρουσίαση του PowerPoint</vt:lpstr>
      <vt:lpstr>Παρουσίαση του PowerPoint</vt:lpstr>
      <vt:lpstr>Παρουσίαση του PowerPoint</vt:lpstr>
      <vt:lpstr>ΓΕΩΡΓΙΟΣ ΚΑΡΑΪΣΚΑΚΗΣ</vt:lpstr>
      <vt:lpstr>Παρουσίαση του PowerPoint</vt:lpstr>
      <vt:lpstr>Παρουσίαση του PowerPoint</vt:lpstr>
      <vt:lpstr>«Κρατήσου Γιώργη να χαρείς»  (Δημοτικό Τραγούδι  αφιερωμένο στον Ήρωα)</vt:lpstr>
      <vt:lpstr>ΓΙΑ ΤΗΝ ΠΑΡΟΥΣΙΑΣΗ ΕΡΓΑΣΤΗΚΑΝ</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dc:creator>
  <cp:lastModifiedBy>Κώστας Ντζιός</cp:lastModifiedBy>
  <cp:revision>44</cp:revision>
  <dcterms:created xsi:type="dcterms:W3CDTF">2021-07-08T21:56:27Z</dcterms:created>
  <dcterms:modified xsi:type="dcterms:W3CDTF">2021-10-24T10:54:43Z</dcterms:modified>
</cp:coreProperties>
</file>